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16"/>
  </p:notesMasterIdLst>
  <p:sldIdLst>
    <p:sldId id="256" r:id="rId3"/>
    <p:sldId id="435" r:id="rId4"/>
    <p:sldId id="437" r:id="rId5"/>
    <p:sldId id="439" r:id="rId6"/>
    <p:sldId id="442" r:id="rId7"/>
    <p:sldId id="448" r:id="rId8"/>
    <p:sldId id="447" r:id="rId9"/>
    <p:sldId id="443" r:id="rId10"/>
    <p:sldId id="449" r:id="rId11"/>
    <p:sldId id="444" r:id="rId12"/>
    <p:sldId id="445" r:id="rId13"/>
    <p:sldId id="446" r:id="rId14"/>
    <p:sldId id="406" r:id="rId15"/>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FFCC"/>
    <a:srgbClr val="008BBF"/>
    <a:srgbClr val="FE7466"/>
    <a:srgbClr val="A1933D"/>
    <a:srgbClr val="E7E200"/>
    <a:srgbClr val="FF9900"/>
    <a:srgbClr val="0033CC"/>
    <a:srgbClr val="FF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66779" autoAdjust="0"/>
  </p:normalViewPr>
  <p:slideViewPr>
    <p:cSldViewPr snapToGrid="0">
      <p:cViewPr varScale="1">
        <p:scale>
          <a:sx n="105" d="100"/>
          <a:sy n="105" d="100"/>
        </p:scale>
        <p:origin x="1194" y="10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lvl1pPr>
              <a:defRPr sz="1200"/>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b" anchorCtr="0" compatLnSpc="1">
            <a:prstTxWarp prst="textNoShape">
              <a:avLst/>
            </a:prstTxWarp>
          </a:bodyPr>
          <a:lstStyle>
            <a:lvl1pPr>
              <a:defRPr sz="1200"/>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b" anchorCtr="0" compatLnSpc="1">
            <a:prstTxWarp prst="textNoShape">
              <a:avLst/>
            </a:prstTxWarp>
          </a:bodyPr>
          <a:lstStyle>
            <a:lvl1pPr algn="r">
              <a:defRPr sz="1200"/>
            </a:lvl1pPr>
          </a:lstStyle>
          <a:p>
            <a:pPr>
              <a:defRPr/>
            </a:pPr>
            <a:fld id="{A3815AC0-3101-43B2-87F3-E0C50478C7C9}" type="slidenum">
              <a:rPr lang="en-US"/>
              <a:pPr>
                <a:defRPr/>
              </a:pPr>
              <a:t>‹#›</a:t>
            </a:fld>
            <a:endParaRPr lang="en-US"/>
          </a:p>
        </p:txBody>
      </p:sp>
    </p:spTree>
    <p:extLst>
      <p:ext uri="{BB962C8B-B14F-4D97-AF65-F5344CB8AC3E}">
        <p14:creationId xmlns:p14="http://schemas.microsoft.com/office/powerpoint/2010/main" val="3048866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0F4D27-3CB7-44D4-B8BE-42CAC0FB6BF9}" type="slidenum">
              <a:rPr lang="en-US" smtClean="0"/>
              <a:pPr eaLnBrk="1" hangingPunct="1"/>
              <a:t>1</a:t>
            </a:fld>
            <a:endParaRPr lang="en-US"/>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p:spPr>
        <p:txBody>
          <a:bodyPr/>
          <a:lstStyle/>
          <a:p>
            <a:pPr eaLnBrk="1" hangingPunct="1"/>
            <a:endParaRPr lang="en-GB"/>
          </a:p>
        </p:txBody>
      </p:sp>
    </p:spTree>
    <p:extLst>
      <p:ext uri="{BB962C8B-B14F-4D97-AF65-F5344CB8AC3E}">
        <p14:creationId xmlns:p14="http://schemas.microsoft.com/office/powerpoint/2010/main" val="250199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outcome of WP3 is an integrated management system that farm operators will use on</a:t>
            </a:r>
            <a:r>
              <a:rPr lang="en-US" baseline="0" dirty="0"/>
              <a:t> an operational basis</a:t>
            </a:r>
            <a:r>
              <a:rPr lang="en-US" dirty="0"/>
              <a:t>.</a:t>
            </a:r>
            <a:r>
              <a:rPr lang="en-US" baseline="0" dirty="0"/>
              <a:t> This system must consolidate, process, and visualize data sources such as in-situ measurements, remotely sensed images, data analytic models and numerical models in a way that provides key information and supports decision making.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2</a:t>
            </a:fld>
            <a:endParaRPr lang="en-US"/>
          </a:p>
        </p:txBody>
      </p:sp>
    </p:spTree>
    <p:extLst>
      <p:ext uri="{BB962C8B-B14F-4D97-AF65-F5344CB8AC3E}">
        <p14:creationId xmlns:p14="http://schemas.microsoft.com/office/powerpoint/2010/main" val="378458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a:t>
            </a:r>
            <a:r>
              <a:rPr lang="en-US" baseline="0" dirty="0"/>
              <a:t> development task occurs independently of the IMS system creation (thus it is offline). In this phase of the task, data is collected about the system such as bathymetry and shoreline, about the IMTA configuration of interest, and of time varying information such as wind and ocean tides. Using this information the software will numerically solve differential equations describing exchange of water, nutrients, and biomass between the farm and the ambient conditions in a spatially resolved way. In doing so, the tool will be able to estimate, for a particular farm configuration, the net production, nutrient depletion, water levels and currents that the farm will be expected to experience. With this information optimal farm configurations can be envisioned. The model will then be run with these various configurations and the results saved to a stack of 4-D maps (3D + time). These maps are then transferred to the IMS where they can be visualized at any time by the IMS operator</a:t>
            </a:r>
            <a:endParaRPr lang="en-US"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3</a:t>
            </a:fld>
            <a:endParaRPr lang="en-US"/>
          </a:p>
        </p:txBody>
      </p:sp>
    </p:spTree>
    <p:extLst>
      <p:ext uri="{BB962C8B-B14F-4D97-AF65-F5344CB8AC3E}">
        <p14:creationId xmlns:p14="http://schemas.microsoft.com/office/powerpoint/2010/main" val="103679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are </a:t>
            </a:r>
            <a:r>
              <a:rPr lang="en-US"/>
              <a:t>self</a:t>
            </a:r>
            <a:r>
              <a:rPr lang="en-US" baseline="0"/>
              <a:t> explanatory</a:t>
            </a:r>
            <a:endParaRPr lang="en-US" baseline="0"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4</a:t>
            </a:fld>
            <a:endParaRPr lang="en-US"/>
          </a:p>
        </p:txBody>
      </p:sp>
    </p:spTree>
    <p:extLst>
      <p:ext uri="{BB962C8B-B14F-4D97-AF65-F5344CB8AC3E}">
        <p14:creationId xmlns:p14="http://schemas.microsoft.com/office/powerpoint/2010/main" val="3789566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5"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00"/>
          <a:stretch/>
        </p:blipFill>
        <p:spPr bwMode="auto">
          <a:xfrm>
            <a:off x="0" y="0"/>
            <a:ext cx="33051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1196579"/>
            <a:ext cx="9144000" cy="239315"/>
          </a:xfrm>
          <a:prstGeom prst="rect">
            <a:avLst/>
          </a:prstGeom>
          <a:solidFill>
            <a:srgbClr val="7FA1B6">
              <a:alpha val="2509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 name="Rectangle 7"/>
          <p:cNvSpPr>
            <a:spLocks noChangeArrowheads="1"/>
          </p:cNvSpPr>
          <p:nvPr/>
        </p:nvSpPr>
        <p:spPr bwMode="auto">
          <a:xfrm>
            <a:off x="0" y="1435894"/>
            <a:ext cx="9144000" cy="239316"/>
          </a:xfrm>
          <a:prstGeom prst="rect">
            <a:avLst/>
          </a:prstGeom>
          <a:solidFill>
            <a:srgbClr val="7FA1B6">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8"/>
          <p:cNvSpPr>
            <a:spLocks noChangeArrowheads="1"/>
          </p:cNvSpPr>
          <p:nvPr/>
        </p:nvSpPr>
        <p:spPr bwMode="auto">
          <a:xfrm>
            <a:off x="0" y="1675210"/>
            <a:ext cx="9144000" cy="239315"/>
          </a:xfrm>
          <a:prstGeom prst="rect">
            <a:avLst/>
          </a:prstGeom>
          <a:solidFill>
            <a:srgbClr val="7FA1B6">
              <a:alpha val="7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9" name="Line 9"/>
          <p:cNvSpPr>
            <a:spLocks noChangeShapeType="1"/>
          </p:cNvSpPr>
          <p:nvPr/>
        </p:nvSpPr>
        <p:spPr bwMode="auto">
          <a:xfrm>
            <a:off x="0" y="1435894"/>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Line 10"/>
          <p:cNvSpPr>
            <a:spLocks noChangeShapeType="1"/>
          </p:cNvSpPr>
          <p:nvPr/>
        </p:nvSpPr>
        <p:spPr bwMode="auto">
          <a:xfrm>
            <a:off x="0" y="1675210"/>
            <a:ext cx="9144000" cy="119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 name="Line 11"/>
          <p:cNvSpPr>
            <a:spLocks noChangeShapeType="1"/>
          </p:cNvSpPr>
          <p:nvPr/>
        </p:nvSpPr>
        <p:spPr bwMode="auto">
          <a:xfrm>
            <a:off x="0" y="1196579"/>
            <a:ext cx="9144000" cy="119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 name="Line 19"/>
          <p:cNvSpPr>
            <a:spLocks noChangeShapeType="1"/>
          </p:cNvSpPr>
          <p:nvPr userDrawn="1"/>
        </p:nvSpPr>
        <p:spPr bwMode="auto">
          <a:xfrm>
            <a:off x="0" y="1916906"/>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123" name="Rectangle 3"/>
          <p:cNvSpPr>
            <a:spLocks noGrp="1" noChangeArrowheads="1"/>
          </p:cNvSpPr>
          <p:nvPr>
            <p:ph type="ctrTitle"/>
          </p:nvPr>
        </p:nvSpPr>
        <p:spPr>
          <a:xfrm>
            <a:off x="2057400" y="2307431"/>
            <a:ext cx="6618288" cy="664369"/>
          </a:xfrm>
        </p:spPr>
        <p:txBody>
          <a:bodyPr tIns="0" bIns="0"/>
          <a:lstStyle>
            <a:lvl1pPr>
              <a:defRPr>
                <a:solidFill>
                  <a:srgbClr val="008BBF"/>
                </a:solidFill>
              </a:defRPr>
            </a:lvl1pPr>
          </a:lstStyle>
          <a:p>
            <a:pPr lvl="0"/>
            <a:endParaRPr lang="nl-NL" noProof="0" dirty="0"/>
          </a:p>
        </p:txBody>
      </p:sp>
      <p:sp>
        <p:nvSpPr>
          <p:cNvPr id="5124" name="Rectangle 4"/>
          <p:cNvSpPr>
            <a:spLocks noGrp="1" noChangeArrowheads="1"/>
          </p:cNvSpPr>
          <p:nvPr>
            <p:ph type="subTitle" idx="1"/>
          </p:nvPr>
        </p:nvSpPr>
        <p:spPr>
          <a:xfrm>
            <a:off x="2057400" y="3084910"/>
            <a:ext cx="6618288" cy="858440"/>
          </a:xfrm>
        </p:spPr>
        <p:txBody>
          <a:bodyPr/>
          <a:lstStyle>
            <a:lvl1pPr>
              <a:defRPr>
                <a:solidFill>
                  <a:srgbClr val="008BBF"/>
                </a:solidFill>
              </a:defRPr>
            </a:lvl1pPr>
          </a:lstStyle>
          <a:p>
            <a:pPr lvl="0"/>
            <a:r>
              <a:rPr lang="nl-NL" noProof="0"/>
              <a:t>Klik om het opmaakprofiel van de modelondertitel te bewerken</a:t>
            </a:r>
          </a:p>
        </p:txBody>
      </p:sp>
      <p:sp>
        <p:nvSpPr>
          <p:cNvPr id="13" name="Rectangle 12"/>
          <p:cNvSpPr>
            <a:spLocks noGrp="1" noChangeArrowheads="1"/>
          </p:cNvSpPr>
          <p:nvPr>
            <p:ph type="dt" sz="quarter" idx="10"/>
          </p:nvPr>
        </p:nvSpPr>
        <p:spPr>
          <a:xfrm>
            <a:off x="2057400" y="4352925"/>
            <a:ext cx="6618288" cy="253604"/>
          </a:xfrm>
        </p:spPr>
        <p:txBody>
          <a:bodyPr/>
          <a:lstStyle>
            <a:lvl1pPr algn="l">
              <a:defRPr sz="1600" smtClean="0"/>
            </a:lvl1pPr>
          </a:lstStyle>
          <a:p>
            <a:pPr>
              <a:defRPr/>
            </a:pPr>
            <a:fld id="{857CD440-8E61-4B96-BC2C-E425095C7177}" type="datetime3">
              <a:rPr lang="en-US" smtClean="0"/>
              <a:t>5 April 2019</a:t>
            </a:fld>
            <a:endParaRPr lang="nl-NL" dirty="0"/>
          </a:p>
        </p:txBody>
      </p:sp>
      <p:pic>
        <p:nvPicPr>
          <p:cNvPr id="17"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58256" y="248751"/>
            <a:ext cx="2043661" cy="8657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826831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2529DC13-4894-4F9A-A93C-5E7C944ADF8D}" type="datetime3">
              <a:rPr lang="en-US" smtClean="0"/>
              <a:t>5 April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1B5E369C-FD58-4F33-B314-932B0095F278}" type="slidenum">
              <a:rPr lang="nl-NL"/>
              <a:pPr>
                <a:defRPr/>
              </a:pPr>
              <a:t>‹#›</a:t>
            </a:fld>
            <a:endParaRPr lang="nl-NL"/>
          </a:p>
        </p:txBody>
      </p:sp>
    </p:spTree>
    <p:extLst>
      <p:ext uri="{BB962C8B-B14F-4D97-AF65-F5344CB8AC3E}">
        <p14:creationId xmlns:p14="http://schemas.microsoft.com/office/powerpoint/2010/main" val="313526719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301" y="175022"/>
            <a:ext cx="2047875" cy="41624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96914" y="175022"/>
            <a:ext cx="5995987" cy="416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A466C1D4-B0A5-4A01-A389-A515ED612996}" type="datetime3">
              <a:rPr lang="en-US" smtClean="0"/>
              <a:t>5 April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CF8755C9-5ACC-4E59-B5A1-E800AE31B849}" type="slidenum">
              <a:rPr lang="nl-NL"/>
              <a:pPr>
                <a:defRPr/>
              </a:pPr>
              <a:t>‹#›</a:t>
            </a:fld>
            <a:endParaRPr lang="nl-NL"/>
          </a:p>
        </p:txBody>
      </p:sp>
    </p:spTree>
    <p:extLst>
      <p:ext uri="{BB962C8B-B14F-4D97-AF65-F5344CB8AC3E}">
        <p14:creationId xmlns:p14="http://schemas.microsoft.com/office/powerpoint/2010/main" val="416590015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96913" y="175023"/>
            <a:ext cx="8196262" cy="458390"/>
          </a:xfrm>
        </p:spPr>
        <p:txBody>
          <a:bodyPr/>
          <a:lstStyle/>
          <a:p>
            <a:r>
              <a:rPr lang="en-US"/>
              <a:t>Click to edit Master title style</a:t>
            </a:r>
            <a:endParaRPr lang="en-GB"/>
          </a:p>
        </p:txBody>
      </p:sp>
      <p:sp>
        <p:nvSpPr>
          <p:cNvPr id="3" name="Table Placeholder 2"/>
          <p:cNvSpPr>
            <a:spLocks noGrp="1"/>
          </p:cNvSpPr>
          <p:nvPr>
            <p:ph type="tbl" idx="1"/>
          </p:nvPr>
        </p:nvSpPr>
        <p:spPr>
          <a:xfrm>
            <a:off x="696913" y="1112043"/>
            <a:ext cx="7874000" cy="3225404"/>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a:defRPr/>
            </a:pPr>
            <a:fld id="{75BBE561-6C2F-4AFE-A23A-FCA246A73075}" type="datetime3">
              <a:rPr lang="en-US" smtClean="0"/>
              <a:t>5 April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A51BEFFC-91E8-4D32-9D8F-BABFA9A758B6}" type="slidenum">
              <a:rPr lang="nl-NL"/>
              <a:pPr>
                <a:defRPr/>
              </a:pPr>
              <a:t>‹#›</a:t>
            </a:fld>
            <a:endParaRPr lang="nl-NL"/>
          </a:p>
        </p:txBody>
      </p:sp>
    </p:spTree>
    <p:extLst>
      <p:ext uri="{BB962C8B-B14F-4D97-AF65-F5344CB8AC3E}">
        <p14:creationId xmlns:p14="http://schemas.microsoft.com/office/powerpoint/2010/main" val="162285891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777634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3406270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6323558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11188" y="3112294"/>
            <a:ext cx="4027487" cy="4310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91076" y="3112294"/>
            <a:ext cx="4029075" cy="4310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883130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330967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517266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37589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913" y="135124"/>
            <a:ext cx="8196262" cy="458390"/>
          </a:xfrm>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a:buClr>
                <a:srgbClr val="008BBF"/>
              </a:buClr>
              <a:buFont typeface="Wingdings" panose="05000000000000000000" pitchFamily="2" charset="2"/>
              <a:buChar char="§"/>
              <a:defRPr sz="1800"/>
            </a:lvl1pPr>
            <a:lvl2pPr>
              <a:defRPr sz="1600"/>
            </a:lvl2pPr>
            <a:lvl3pPr>
              <a:defRPr sz="14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xfrm>
            <a:off x="4772315" y="4960144"/>
            <a:ext cx="1436688" cy="240506"/>
          </a:xfrm>
          <a:ln/>
        </p:spPr>
        <p:txBody>
          <a:bodyPr/>
          <a:lstStyle>
            <a:lvl1pPr>
              <a:defRPr/>
            </a:lvl1pPr>
          </a:lstStyle>
          <a:p>
            <a:pPr>
              <a:defRPr/>
            </a:pPr>
            <a:fld id="{B1816DCC-0308-4AC1-BB57-2E47BBD17D95}" type="datetime3">
              <a:rPr lang="en-US" smtClean="0"/>
              <a:t>5 April 2019</a:t>
            </a:fld>
            <a:endParaRPr lang="nl-NL"/>
          </a:p>
        </p:txBody>
      </p:sp>
      <p:sp>
        <p:nvSpPr>
          <p:cNvPr id="5" name="Rectangle 5"/>
          <p:cNvSpPr>
            <a:spLocks noGrp="1" noChangeArrowheads="1"/>
          </p:cNvSpPr>
          <p:nvPr>
            <p:ph type="ftr" sz="quarter" idx="11"/>
          </p:nvPr>
        </p:nvSpPr>
        <p:spPr>
          <a:xfrm>
            <a:off x="685800" y="4960144"/>
            <a:ext cx="3695700" cy="240506"/>
          </a:xfrm>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2085904F-3A1F-4FFC-BBBB-CCD2566169F9}" type="slidenum">
              <a:rPr lang="nl-NL"/>
              <a:pPr>
                <a:defRPr/>
              </a:pPr>
              <a:t>‹#›</a:t>
            </a:fld>
            <a:endParaRPr lang="nl-NL"/>
          </a:p>
        </p:txBody>
      </p:sp>
    </p:spTree>
    <p:extLst>
      <p:ext uri="{BB962C8B-B14F-4D97-AF65-F5344CB8AC3E}">
        <p14:creationId xmlns:p14="http://schemas.microsoft.com/office/powerpoint/2010/main" val="107134113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44783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418829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3402518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2628900"/>
            <a:ext cx="2062162" cy="914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11189" y="2628900"/>
            <a:ext cx="6035675" cy="91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836578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2DE1D412-6226-45D8-B92C-41C0B2C5B82A}" type="datetime3">
              <a:rPr lang="en-US" smtClean="0"/>
              <a:t>5 April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6231AEC6-2A27-4A99-B95A-AB263B4FBFF1}" type="slidenum">
              <a:rPr lang="nl-NL"/>
              <a:pPr>
                <a:defRPr/>
              </a:pPr>
              <a:t>‹#›</a:t>
            </a:fld>
            <a:endParaRPr lang="nl-NL"/>
          </a:p>
        </p:txBody>
      </p:sp>
    </p:spTree>
    <p:extLst>
      <p:ext uri="{BB962C8B-B14F-4D97-AF65-F5344CB8AC3E}">
        <p14:creationId xmlns:p14="http://schemas.microsoft.com/office/powerpoint/2010/main" val="427896174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96913" y="1112043"/>
            <a:ext cx="3860800" cy="32254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10113" y="1112043"/>
            <a:ext cx="3860800" cy="32254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5B6AFB2D-96FE-4B31-9FBE-F41E59B49739}" type="datetime3">
              <a:rPr lang="en-US" smtClean="0"/>
              <a:t>5 April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DFC05ABD-4FDA-4006-9D7A-B1A67A869877}" type="slidenum">
              <a:rPr lang="nl-NL"/>
              <a:pPr>
                <a:defRPr/>
              </a:pPr>
              <a:t>‹#›</a:t>
            </a:fld>
            <a:endParaRPr lang="nl-NL"/>
          </a:p>
        </p:txBody>
      </p:sp>
    </p:spTree>
    <p:extLst>
      <p:ext uri="{BB962C8B-B14F-4D97-AF65-F5344CB8AC3E}">
        <p14:creationId xmlns:p14="http://schemas.microsoft.com/office/powerpoint/2010/main" val="226507358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fld id="{E86D1277-2070-4AE7-9E4B-6A36E23D88F7}" type="datetime3">
              <a:rPr lang="en-US" smtClean="0"/>
              <a:t>5 April 2019</a:t>
            </a:fld>
            <a:endParaRPr lang="nl-NL"/>
          </a:p>
        </p:txBody>
      </p:sp>
      <p:sp>
        <p:nvSpPr>
          <p:cNvPr id="8"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80EFEDE3-E81A-4C45-AE1E-A07937799EEE}" type="slidenum">
              <a:rPr lang="nl-NL"/>
              <a:pPr>
                <a:defRPr/>
              </a:pPr>
              <a:t>‹#›</a:t>
            </a:fld>
            <a:endParaRPr lang="nl-NL"/>
          </a:p>
        </p:txBody>
      </p:sp>
    </p:spTree>
    <p:extLst>
      <p:ext uri="{BB962C8B-B14F-4D97-AF65-F5344CB8AC3E}">
        <p14:creationId xmlns:p14="http://schemas.microsoft.com/office/powerpoint/2010/main" val="93432983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C55A74C1-A5EE-43AB-922D-2EAC3BCA2858}" type="datetime3">
              <a:rPr lang="en-US" smtClean="0"/>
              <a:t>5 April 2019</a:t>
            </a:fld>
            <a:endParaRPr lang="nl-NL"/>
          </a:p>
        </p:txBody>
      </p:sp>
      <p:sp>
        <p:nvSpPr>
          <p:cNvPr id="4"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02D2B692-8B77-42B6-8919-4063CD52D58D}" type="slidenum">
              <a:rPr lang="nl-NL"/>
              <a:pPr>
                <a:defRPr/>
              </a:pPr>
              <a:t>‹#›</a:t>
            </a:fld>
            <a:endParaRPr lang="nl-NL"/>
          </a:p>
        </p:txBody>
      </p:sp>
    </p:spTree>
    <p:extLst>
      <p:ext uri="{BB962C8B-B14F-4D97-AF65-F5344CB8AC3E}">
        <p14:creationId xmlns:p14="http://schemas.microsoft.com/office/powerpoint/2010/main" val="164263126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94D9563-5766-4A23-9554-F0077FD40FFE}" type="datetime3">
              <a:rPr lang="en-US" smtClean="0"/>
              <a:t>5 April 2019</a:t>
            </a:fld>
            <a:endParaRPr lang="nl-NL"/>
          </a:p>
        </p:txBody>
      </p:sp>
      <p:sp>
        <p:nvSpPr>
          <p:cNvPr id="3"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56B19493-21EF-4B2E-A8F0-1E1FCA3CFB9D}" type="slidenum">
              <a:rPr lang="nl-NL"/>
              <a:pPr>
                <a:defRPr/>
              </a:pPr>
              <a:t>‹#›</a:t>
            </a:fld>
            <a:endParaRPr lang="nl-NL"/>
          </a:p>
        </p:txBody>
      </p:sp>
    </p:spTree>
    <p:extLst>
      <p:ext uri="{BB962C8B-B14F-4D97-AF65-F5344CB8AC3E}">
        <p14:creationId xmlns:p14="http://schemas.microsoft.com/office/powerpoint/2010/main" val="93897796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DDBE665-DEB8-4F0B-9149-8DEFAB4153AF}" type="datetime3">
              <a:rPr lang="en-US" smtClean="0"/>
              <a:t>5 April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E92227D8-EF32-45BA-8B21-EF08C2D4CB43}" type="slidenum">
              <a:rPr lang="nl-NL"/>
              <a:pPr>
                <a:defRPr/>
              </a:pPr>
              <a:t>‹#›</a:t>
            </a:fld>
            <a:endParaRPr lang="nl-NL"/>
          </a:p>
        </p:txBody>
      </p:sp>
    </p:spTree>
    <p:extLst>
      <p:ext uri="{BB962C8B-B14F-4D97-AF65-F5344CB8AC3E}">
        <p14:creationId xmlns:p14="http://schemas.microsoft.com/office/powerpoint/2010/main" val="317988431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EEC6850-04E4-417C-BB2D-E9F47AECA1C1}" type="datetime3">
              <a:rPr lang="en-US" smtClean="0"/>
              <a:t>5 April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84C7AFDC-318A-43CA-8CF0-CAD755EE1240}" type="slidenum">
              <a:rPr lang="nl-NL"/>
              <a:pPr>
                <a:defRPr/>
              </a:pPr>
              <a:t>‹#›</a:t>
            </a:fld>
            <a:endParaRPr lang="nl-NL"/>
          </a:p>
        </p:txBody>
      </p:sp>
    </p:spTree>
    <p:extLst>
      <p:ext uri="{BB962C8B-B14F-4D97-AF65-F5344CB8AC3E}">
        <p14:creationId xmlns:p14="http://schemas.microsoft.com/office/powerpoint/2010/main" val="112305582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1191"/>
            <a:ext cx="9144000" cy="715566"/>
          </a:xfrm>
          <a:prstGeom prst="rect">
            <a:avLst/>
          </a:prstGeom>
          <a:gradFill rotWithShape="1">
            <a:gsLst>
              <a:gs pos="0">
                <a:srgbClr val="B2B2B2"/>
              </a:gs>
              <a:gs pos="100000">
                <a:srgbClr val="5F5F5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28" name="Rectangle 3"/>
          <p:cNvSpPr>
            <a:spLocks noGrp="1" noChangeArrowheads="1"/>
          </p:cNvSpPr>
          <p:nvPr>
            <p:ph type="body" idx="1"/>
          </p:nvPr>
        </p:nvSpPr>
        <p:spPr bwMode="auto">
          <a:xfrm>
            <a:off x="696913" y="1112043"/>
            <a:ext cx="7874000" cy="322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Klik om de opmaakprofielen van de modeltekst te bewerken</a:t>
            </a:r>
          </a:p>
          <a:p>
            <a:pPr lvl="1"/>
            <a:r>
              <a:rPr lang="en-GB"/>
              <a:t>Tweede niveau</a:t>
            </a:r>
          </a:p>
          <a:p>
            <a:pPr lvl="2"/>
            <a:r>
              <a:rPr lang="en-GB"/>
              <a:t>Derde niveau</a:t>
            </a:r>
          </a:p>
          <a:p>
            <a:pPr lvl="3"/>
            <a:r>
              <a:rPr lang="en-GB"/>
              <a:t>Vierde niveau</a:t>
            </a:r>
          </a:p>
          <a:p>
            <a:pPr lvl="4"/>
            <a:r>
              <a:rPr lang="en-GB"/>
              <a:t>Vijfde niveau</a:t>
            </a:r>
          </a:p>
          <a:p>
            <a:pPr lvl="0"/>
            <a:endParaRPr lang="nl-NL"/>
          </a:p>
        </p:txBody>
      </p:sp>
      <p:sp>
        <p:nvSpPr>
          <p:cNvPr id="4100" name="Rectangle 4"/>
          <p:cNvSpPr>
            <a:spLocks noGrp="1" noChangeArrowheads="1"/>
          </p:cNvSpPr>
          <p:nvPr>
            <p:ph type="dt" sz="half" idx="2"/>
          </p:nvPr>
        </p:nvSpPr>
        <p:spPr bwMode="auto">
          <a:xfrm>
            <a:off x="4076990" y="4960144"/>
            <a:ext cx="1436688"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defRPr sz="900" smtClean="0">
                <a:solidFill>
                  <a:srgbClr val="008BBF"/>
                </a:solidFill>
              </a:defRPr>
            </a:lvl1pPr>
          </a:lstStyle>
          <a:p>
            <a:pPr>
              <a:defRPr/>
            </a:pPr>
            <a:fld id="{AB32B09A-0845-4E3A-9CCF-3854A36EA4A9}" type="datetime3">
              <a:rPr lang="en-US" smtClean="0"/>
              <a:t>5 April 2019</a:t>
            </a:fld>
            <a:endParaRPr lang="nl-NL"/>
          </a:p>
        </p:txBody>
      </p:sp>
      <p:sp>
        <p:nvSpPr>
          <p:cNvPr id="4101" name="Rectangle 5"/>
          <p:cNvSpPr>
            <a:spLocks noGrp="1" noChangeArrowheads="1"/>
          </p:cNvSpPr>
          <p:nvPr>
            <p:ph type="ftr" sz="quarter" idx="3"/>
          </p:nvPr>
        </p:nvSpPr>
        <p:spPr bwMode="auto">
          <a:xfrm>
            <a:off x="685800" y="4960144"/>
            <a:ext cx="2955175"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900">
                <a:solidFill>
                  <a:srgbClr val="008BBF"/>
                </a:solidFill>
              </a:defRPr>
            </a:lvl1pPr>
          </a:lstStyle>
          <a:p>
            <a:pPr>
              <a:defRPr/>
            </a:pPr>
            <a:r>
              <a:rPr lang="en-US"/>
              <a:t>WP3-IMTA model Deltares</a:t>
            </a:r>
            <a:endParaRPr lang="nl-NL"/>
          </a:p>
        </p:txBody>
      </p:sp>
      <p:sp>
        <p:nvSpPr>
          <p:cNvPr id="4102" name="Rectangle 6"/>
          <p:cNvSpPr>
            <a:spLocks noGrp="1" noChangeArrowheads="1"/>
          </p:cNvSpPr>
          <p:nvPr>
            <p:ph type="sldNum" sz="quarter" idx="4"/>
          </p:nvPr>
        </p:nvSpPr>
        <p:spPr bwMode="auto">
          <a:xfrm>
            <a:off x="6930238" y="4960144"/>
            <a:ext cx="468313"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900">
                <a:solidFill>
                  <a:srgbClr val="008BBF"/>
                </a:solidFill>
              </a:defRPr>
            </a:lvl1pPr>
          </a:lstStyle>
          <a:p>
            <a:pPr>
              <a:defRPr/>
            </a:pPr>
            <a:fld id="{05A5A848-9ECC-4EBB-816D-0084B2579A14}" type="slidenum">
              <a:rPr lang="nl-NL"/>
              <a:pPr>
                <a:defRPr/>
              </a:pPr>
              <a:t>‹#›</a:t>
            </a:fld>
            <a:endParaRPr lang="nl-NL"/>
          </a:p>
        </p:txBody>
      </p:sp>
      <p:sp>
        <p:nvSpPr>
          <p:cNvPr id="1034" name="Line 11"/>
          <p:cNvSpPr>
            <a:spLocks noChangeShapeType="1"/>
          </p:cNvSpPr>
          <p:nvPr/>
        </p:nvSpPr>
        <p:spPr bwMode="auto">
          <a:xfrm flipH="1">
            <a:off x="-1" y="4850606"/>
            <a:ext cx="7439025" cy="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0" name="Picture 6"/>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19043" y="0"/>
            <a:ext cx="924956"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l="15633" r="9567"/>
          <a:stretch/>
        </p:blipFill>
        <p:spPr bwMode="auto">
          <a:xfrm>
            <a:off x="7111301" y="-1"/>
            <a:ext cx="987124"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userDrawn="1"/>
        </p:nvGrpSpPr>
        <p:grpSpPr>
          <a:xfrm>
            <a:off x="-6350" y="-2381"/>
            <a:ext cx="9158288" cy="716756"/>
            <a:chOff x="-6350" y="-2381"/>
            <a:chExt cx="9158288" cy="716756"/>
          </a:xfrm>
        </p:grpSpPr>
        <p:sp>
          <p:nvSpPr>
            <p:cNvPr id="1038" name="Rectangle 13"/>
            <p:cNvSpPr>
              <a:spLocks noChangeArrowheads="1"/>
            </p:cNvSpPr>
            <p:nvPr/>
          </p:nvSpPr>
          <p:spPr bwMode="auto">
            <a:xfrm>
              <a:off x="-6350" y="-2381"/>
              <a:ext cx="9158288" cy="239316"/>
            </a:xfrm>
            <a:prstGeom prst="rect">
              <a:avLst/>
            </a:prstGeom>
            <a:solidFill>
              <a:srgbClr val="5F5F5F">
                <a:alpha val="1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9" name="Rectangle 14"/>
            <p:cNvSpPr>
              <a:spLocks noChangeArrowheads="1"/>
            </p:cNvSpPr>
            <p:nvPr/>
          </p:nvSpPr>
          <p:spPr bwMode="auto">
            <a:xfrm>
              <a:off x="0" y="238125"/>
              <a:ext cx="9144000" cy="238125"/>
            </a:xfrm>
            <a:prstGeom prst="rect">
              <a:avLst/>
            </a:prstGeom>
            <a:solidFill>
              <a:srgbClr val="5F5F5F">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40" name="Rectangle 15"/>
            <p:cNvSpPr>
              <a:spLocks noChangeArrowheads="1"/>
            </p:cNvSpPr>
            <p:nvPr/>
          </p:nvSpPr>
          <p:spPr bwMode="auto">
            <a:xfrm>
              <a:off x="0" y="476250"/>
              <a:ext cx="9144000" cy="238125"/>
            </a:xfrm>
            <a:prstGeom prst="rect">
              <a:avLst/>
            </a:prstGeom>
            <a:solidFill>
              <a:srgbClr val="5F5F5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1041" name="Line 16"/>
            <p:cNvSpPr>
              <a:spLocks noChangeShapeType="1"/>
            </p:cNvSpPr>
            <p:nvPr/>
          </p:nvSpPr>
          <p:spPr bwMode="auto">
            <a:xfrm>
              <a:off x="0" y="238125"/>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42" name="Line 17"/>
            <p:cNvSpPr>
              <a:spLocks noChangeShapeType="1"/>
            </p:cNvSpPr>
            <p:nvPr/>
          </p:nvSpPr>
          <p:spPr bwMode="auto">
            <a:xfrm flipV="1">
              <a:off x="0" y="475059"/>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2" name="Line 8"/>
            <p:cNvSpPr>
              <a:spLocks noChangeShapeType="1"/>
            </p:cNvSpPr>
            <p:nvPr/>
          </p:nvSpPr>
          <p:spPr bwMode="auto">
            <a:xfrm>
              <a:off x="-1" y="714375"/>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037" name="Rectangle 9"/>
          <p:cNvSpPr>
            <a:spLocks noGrp="1" noChangeArrowheads="1"/>
          </p:cNvSpPr>
          <p:nvPr>
            <p:ph type="title"/>
          </p:nvPr>
        </p:nvSpPr>
        <p:spPr bwMode="auto">
          <a:xfrm>
            <a:off x="696913" y="125599"/>
            <a:ext cx="8196262" cy="4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nl-NL"/>
              <a:t>Klik om het opmaakprofiel te bewerken</a:t>
            </a:r>
          </a:p>
        </p:txBody>
      </p:sp>
      <p:pic>
        <p:nvPicPr>
          <p:cNvPr id="22" name="Picture 18" descr="woordmerk"/>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522128" y="4777581"/>
            <a:ext cx="15732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B2B2B2"/>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1"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hdr="0"/>
  <p:txStyles>
    <p:titleStyle>
      <a:lvl1pPr algn="l" rtl="0" eaLnBrk="0" fontAlgn="base" hangingPunct="0">
        <a:spcBef>
          <a:spcPct val="0"/>
        </a:spcBef>
        <a:spcAft>
          <a:spcPct val="0"/>
        </a:spcAft>
        <a:defRPr sz="2400" b="1">
          <a:solidFill>
            <a:srgbClr val="FFFFFE"/>
          </a:solidFill>
          <a:latin typeface="+mj-lt"/>
          <a:ea typeface="+mj-ea"/>
          <a:cs typeface="+mj-cs"/>
        </a:defRPr>
      </a:lvl1pPr>
      <a:lvl2pPr algn="l" rtl="0" eaLnBrk="0" fontAlgn="base" hangingPunct="0">
        <a:spcBef>
          <a:spcPct val="0"/>
        </a:spcBef>
        <a:spcAft>
          <a:spcPct val="0"/>
        </a:spcAft>
        <a:defRPr sz="2800" b="1">
          <a:solidFill>
            <a:srgbClr val="FFFFFE"/>
          </a:solidFill>
          <a:latin typeface="Arial" charset="0"/>
        </a:defRPr>
      </a:lvl2pPr>
      <a:lvl3pPr algn="l" rtl="0" eaLnBrk="0" fontAlgn="base" hangingPunct="0">
        <a:spcBef>
          <a:spcPct val="0"/>
        </a:spcBef>
        <a:spcAft>
          <a:spcPct val="0"/>
        </a:spcAft>
        <a:defRPr sz="2800" b="1">
          <a:solidFill>
            <a:srgbClr val="FFFFFE"/>
          </a:solidFill>
          <a:latin typeface="Arial" charset="0"/>
        </a:defRPr>
      </a:lvl3pPr>
      <a:lvl4pPr algn="l" rtl="0" eaLnBrk="0" fontAlgn="base" hangingPunct="0">
        <a:spcBef>
          <a:spcPct val="0"/>
        </a:spcBef>
        <a:spcAft>
          <a:spcPct val="0"/>
        </a:spcAft>
        <a:defRPr sz="2800" b="1">
          <a:solidFill>
            <a:srgbClr val="FFFFFE"/>
          </a:solidFill>
          <a:latin typeface="Arial" charset="0"/>
        </a:defRPr>
      </a:lvl4pPr>
      <a:lvl5pPr algn="l" rtl="0" eaLnBrk="0" fontAlgn="base" hangingPunct="0">
        <a:spcBef>
          <a:spcPct val="0"/>
        </a:spcBef>
        <a:spcAft>
          <a:spcPct val="0"/>
        </a:spcAft>
        <a:defRPr sz="2800" b="1">
          <a:solidFill>
            <a:srgbClr val="FFFFFE"/>
          </a:solidFill>
          <a:latin typeface="Arial" charset="0"/>
        </a:defRPr>
      </a:lvl5pPr>
      <a:lvl6pPr marL="457200" algn="l" rtl="0" fontAlgn="base">
        <a:spcBef>
          <a:spcPct val="0"/>
        </a:spcBef>
        <a:spcAft>
          <a:spcPct val="0"/>
        </a:spcAft>
        <a:defRPr sz="2800" b="1">
          <a:solidFill>
            <a:srgbClr val="FFFFFE"/>
          </a:solidFill>
          <a:latin typeface="Arial" charset="0"/>
        </a:defRPr>
      </a:lvl6pPr>
      <a:lvl7pPr marL="914400" algn="l" rtl="0" fontAlgn="base">
        <a:spcBef>
          <a:spcPct val="0"/>
        </a:spcBef>
        <a:spcAft>
          <a:spcPct val="0"/>
        </a:spcAft>
        <a:defRPr sz="2800" b="1">
          <a:solidFill>
            <a:srgbClr val="FFFFFE"/>
          </a:solidFill>
          <a:latin typeface="Arial" charset="0"/>
        </a:defRPr>
      </a:lvl7pPr>
      <a:lvl8pPr marL="1371600" algn="l" rtl="0" fontAlgn="base">
        <a:spcBef>
          <a:spcPct val="0"/>
        </a:spcBef>
        <a:spcAft>
          <a:spcPct val="0"/>
        </a:spcAft>
        <a:defRPr sz="2800" b="1">
          <a:solidFill>
            <a:srgbClr val="FFFFFE"/>
          </a:solidFill>
          <a:latin typeface="Arial" charset="0"/>
        </a:defRPr>
      </a:lvl8pPr>
      <a:lvl9pPr marL="1828800" algn="l" rtl="0" fontAlgn="base">
        <a:spcBef>
          <a:spcPct val="0"/>
        </a:spcBef>
        <a:spcAft>
          <a:spcPct val="0"/>
        </a:spcAft>
        <a:defRPr sz="2800" b="1">
          <a:solidFill>
            <a:srgbClr val="FFFFFE"/>
          </a:solidFill>
          <a:latin typeface="Arial"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825500" indent="-285750" algn="l" rtl="0" eaLnBrk="0" fontAlgn="base" hangingPunct="0">
        <a:spcBef>
          <a:spcPct val="20000"/>
        </a:spcBef>
        <a:spcAft>
          <a:spcPct val="0"/>
        </a:spcAft>
        <a:buClr>
          <a:srgbClr val="008BBF"/>
        </a:buClr>
        <a:buFont typeface="Arial" charset="0"/>
        <a:buChar char="•"/>
        <a:defRPr sz="2000">
          <a:solidFill>
            <a:schemeClr val="tx1"/>
          </a:solidFill>
          <a:latin typeface="+mn-lt"/>
        </a:defRPr>
      </a:lvl2pPr>
      <a:lvl3pPr marL="1233488" indent="-228600" algn="l" rtl="0" eaLnBrk="0" fontAlgn="base" hangingPunct="0">
        <a:spcBef>
          <a:spcPct val="20000"/>
        </a:spcBef>
        <a:spcAft>
          <a:spcPct val="0"/>
        </a:spcAft>
        <a:buClr>
          <a:srgbClr val="008BBF"/>
        </a:buClr>
        <a:buFont typeface="Wingdings" pitchFamily="2" charset="2"/>
        <a:buChar char="Ø"/>
        <a:defRPr>
          <a:solidFill>
            <a:schemeClr val="tx1"/>
          </a:solidFill>
          <a:latin typeface="+mn-lt"/>
        </a:defRPr>
      </a:lvl3pPr>
      <a:lvl4pPr marL="1641475" indent="-228600" algn="l" rtl="0" eaLnBrk="0" fontAlgn="base" hangingPunct="0">
        <a:spcBef>
          <a:spcPct val="20000"/>
        </a:spcBef>
        <a:spcAft>
          <a:spcPct val="0"/>
        </a:spcAft>
        <a:buClr>
          <a:srgbClr val="008BBF"/>
        </a:buClr>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008BBF"/>
        </a:buClr>
        <a:buFont typeface="Wingdings" pitchFamily="2" charset="2"/>
        <a:buChar char="v"/>
        <a:defRPr sz="1600">
          <a:solidFill>
            <a:schemeClr val="tx1"/>
          </a:solidFill>
          <a:latin typeface="+mn-lt"/>
        </a:defRPr>
      </a:lvl5pPr>
      <a:lvl6pPr marL="25146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6pPr>
      <a:lvl7pPr marL="29718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7pPr>
      <a:lvl8pPr marL="34290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8pPr>
      <a:lvl9pPr marL="38862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15640"/>
          <a:stretch/>
        </p:blipFill>
        <p:spPr bwMode="auto">
          <a:xfrm>
            <a:off x="0" y="0"/>
            <a:ext cx="9145588"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onderkant"/>
          <p:cNvPicPr>
            <a:picLocks noChangeAspect="1" noChangeArrowheads="1"/>
          </p:cNvPicPr>
          <p:nvPr/>
        </p:nvPicPr>
        <p:blipFill>
          <a:blip r:embed="rId14">
            <a:extLst>
              <a:ext uri="{28A0092B-C50C-407E-A947-70E740481C1C}">
                <a14:useLocalDpi xmlns:a14="http://schemas.microsoft.com/office/drawing/2010/main" val="0"/>
              </a:ext>
            </a:extLst>
          </a:blip>
          <a:srcRect b="9828"/>
          <a:stretch>
            <a:fillRect/>
          </a:stretch>
        </p:blipFill>
        <p:spPr bwMode="auto">
          <a:xfrm>
            <a:off x="0" y="4343400"/>
            <a:ext cx="914558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ChangeArrowheads="1"/>
          </p:cNvSpPr>
          <p:nvPr/>
        </p:nvSpPr>
        <p:spPr bwMode="auto">
          <a:xfrm>
            <a:off x="-1588" y="0"/>
            <a:ext cx="9145588" cy="244079"/>
          </a:xfrm>
          <a:prstGeom prst="rect">
            <a:avLst/>
          </a:prstGeom>
          <a:solidFill>
            <a:schemeClr val="tx1">
              <a:alpha val="25098"/>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3" name="Rectangle 5"/>
          <p:cNvSpPr>
            <a:spLocks noChangeArrowheads="1"/>
          </p:cNvSpPr>
          <p:nvPr/>
        </p:nvSpPr>
        <p:spPr bwMode="auto">
          <a:xfrm>
            <a:off x="-1588" y="244078"/>
            <a:ext cx="9145588" cy="241697"/>
          </a:xfrm>
          <a:prstGeom prst="rect">
            <a:avLst/>
          </a:prstGeom>
          <a:solidFill>
            <a:schemeClr val="tx1">
              <a:alpha val="349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4" name="Rectangle 6"/>
          <p:cNvSpPr>
            <a:spLocks noChangeArrowheads="1"/>
          </p:cNvSpPr>
          <p:nvPr/>
        </p:nvSpPr>
        <p:spPr bwMode="auto">
          <a:xfrm>
            <a:off x="-1588" y="485775"/>
            <a:ext cx="9145588" cy="244079"/>
          </a:xfrm>
          <a:prstGeom prst="rect">
            <a:avLst/>
          </a:prstGeom>
          <a:solidFill>
            <a:schemeClr val="tx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2055" name="Line 7"/>
          <p:cNvSpPr>
            <a:spLocks noChangeShapeType="1"/>
          </p:cNvSpPr>
          <p:nvPr/>
        </p:nvSpPr>
        <p:spPr bwMode="auto">
          <a:xfrm>
            <a:off x="-1588" y="244078"/>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6" name="Line 8"/>
          <p:cNvSpPr>
            <a:spLocks noChangeShapeType="1"/>
          </p:cNvSpPr>
          <p:nvPr/>
        </p:nvSpPr>
        <p:spPr bwMode="auto">
          <a:xfrm>
            <a:off x="-1588" y="485775"/>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7" name="Line 9"/>
          <p:cNvSpPr>
            <a:spLocks noChangeShapeType="1"/>
          </p:cNvSpPr>
          <p:nvPr/>
        </p:nvSpPr>
        <p:spPr bwMode="auto">
          <a:xfrm>
            <a:off x="-1588" y="729854"/>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9" name="Rectangle 11"/>
          <p:cNvSpPr>
            <a:spLocks noGrp="1" noChangeArrowheads="1"/>
          </p:cNvSpPr>
          <p:nvPr>
            <p:ph type="title"/>
          </p:nvPr>
        </p:nvSpPr>
        <p:spPr bwMode="auto">
          <a:xfrm>
            <a:off x="631825" y="2628900"/>
            <a:ext cx="8229600" cy="48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t>&lt;hoofdstuknummer&gt;</a:t>
            </a:r>
          </a:p>
        </p:txBody>
      </p:sp>
      <p:sp>
        <p:nvSpPr>
          <p:cNvPr id="2060" name="Rectangle 12"/>
          <p:cNvSpPr>
            <a:spLocks noGrp="1" noChangeArrowheads="1"/>
          </p:cNvSpPr>
          <p:nvPr>
            <p:ph type="body" idx="1"/>
          </p:nvPr>
        </p:nvSpPr>
        <p:spPr bwMode="auto">
          <a:xfrm>
            <a:off x="611188" y="3112294"/>
            <a:ext cx="8208962" cy="43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t>&lt;hoofdstuktitel&gt;</a:t>
            </a:r>
          </a:p>
        </p:txBody>
      </p:sp>
      <p:pic>
        <p:nvPicPr>
          <p:cNvPr id="13" name="Picture 10" descr="woordmerk"/>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391400" y="4679564"/>
            <a:ext cx="15668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hdr="0"/>
  <p:txStyles>
    <p:titleStyle>
      <a:lvl1pPr algn="l" rtl="0" eaLnBrk="0" fontAlgn="base" hangingPunct="0">
        <a:spcBef>
          <a:spcPct val="0"/>
        </a:spcBef>
        <a:spcAft>
          <a:spcPct val="0"/>
        </a:spcAft>
        <a:defRPr sz="4400" b="1">
          <a:solidFill>
            <a:schemeClr val="bg1"/>
          </a:solidFill>
          <a:latin typeface="+mj-lt"/>
          <a:ea typeface="+mj-ea"/>
          <a:cs typeface="+mj-cs"/>
        </a:defRPr>
      </a:lvl1pPr>
      <a:lvl2pPr algn="l" rtl="0" eaLnBrk="0" fontAlgn="base" hangingPunct="0">
        <a:spcBef>
          <a:spcPct val="0"/>
        </a:spcBef>
        <a:spcAft>
          <a:spcPct val="0"/>
        </a:spcAft>
        <a:defRPr sz="4400" b="1">
          <a:solidFill>
            <a:schemeClr val="bg1"/>
          </a:solidFill>
          <a:latin typeface="Arial" charset="0"/>
        </a:defRPr>
      </a:lvl2pPr>
      <a:lvl3pPr algn="l" rtl="0" eaLnBrk="0" fontAlgn="base" hangingPunct="0">
        <a:spcBef>
          <a:spcPct val="0"/>
        </a:spcBef>
        <a:spcAft>
          <a:spcPct val="0"/>
        </a:spcAft>
        <a:defRPr sz="4400" b="1">
          <a:solidFill>
            <a:schemeClr val="bg1"/>
          </a:solidFill>
          <a:latin typeface="Arial" charset="0"/>
        </a:defRPr>
      </a:lvl3pPr>
      <a:lvl4pPr algn="l" rtl="0" eaLnBrk="0" fontAlgn="base" hangingPunct="0">
        <a:spcBef>
          <a:spcPct val="0"/>
        </a:spcBef>
        <a:spcAft>
          <a:spcPct val="0"/>
        </a:spcAft>
        <a:defRPr sz="4400" b="1">
          <a:solidFill>
            <a:schemeClr val="bg1"/>
          </a:solidFill>
          <a:latin typeface="Arial" charset="0"/>
        </a:defRPr>
      </a:lvl4pPr>
      <a:lvl5pPr algn="l" rtl="0" eaLnBrk="0" fontAlgn="base" hangingPunct="0">
        <a:spcBef>
          <a:spcPct val="0"/>
        </a:spcBef>
        <a:spcAft>
          <a:spcPct val="0"/>
        </a:spcAft>
        <a:defRPr sz="4400" b="1">
          <a:solidFill>
            <a:schemeClr val="bg1"/>
          </a:solidFill>
          <a:latin typeface="Arial" charset="0"/>
        </a:defRPr>
      </a:lvl5pPr>
      <a:lvl6pPr marL="457200" algn="l" rtl="0" fontAlgn="base">
        <a:spcBef>
          <a:spcPct val="0"/>
        </a:spcBef>
        <a:spcAft>
          <a:spcPct val="0"/>
        </a:spcAft>
        <a:defRPr sz="4400" b="1">
          <a:solidFill>
            <a:schemeClr val="bg1"/>
          </a:solidFill>
          <a:latin typeface="Arial" charset="0"/>
        </a:defRPr>
      </a:lvl6pPr>
      <a:lvl7pPr marL="914400" algn="l" rtl="0" fontAlgn="base">
        <a:spcBef>
          <a:spcPct val="0"/>
        </a:spcBef>
        <a:spcAft>
          <a:spcPct val="0"/>
        </a:spcAft>
        <a:defRPr sz="4400" b="1">
          <a:solidFill>
            <a:schemeClr val="bg1"/>
          </a:solidFill>
          <a:latin typeface="Arial" charset="0"/>
        </a:defRPr>
      </a:lvl7pPr>
      <a:lvl8pPr marL="1371600" algn="l" rtl="0" fontAlgn="base">
        <a:spcBef>
          <a:spcPct val="0"/>
        </a:spcBef>
        <a:spcAft>
          <a:spcPct val="0"/>
        </a:spcAft>
        <a:defRPr sz="4400" b="1">
          <a:solidFill>
            <a:schemeClr val="bg1"/>
          </a:solidFill>
          <a:latin typeface="Arial" charset="0"/>
        </a:defRPr>
      </a:lvl8pPr>
      <a:lvl9pPr marL="1828800" algn="l" rtl="0" fontAlgn="base">
        <a:spcBef>
          <a:spcPct val="0"/>
        </a:spcBef>
        <a:spcAft>
          <a:spcPct val="0"/>
        </a:spcAft>
        <a:defRPr sz="4400" b="1">
          <a:solidFill>
            <a:schemeClr val="bg1"/>
          </a:solidFill>
          <a:latin typeface="Arial" charset="0"/>
        </a:defRPr>
      </a:lvl9pPr>
    </p:titleStyle>
    <p:bodyStyle>
      <a:lvl1pPr marL="342900" indent="-342900" algn="l" rtl="0" eaLnBrk="0" fontAlgn="base" hangingPunct="0">
        <a:spcBef>
          <a:spcPct val="20000"/>
        </a:spcBef>
        <a:spcAft>
          <a:spcPct val="0"/>
        </a:spcAft>
        <a:defRPr sz="4400" b="1">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2"/>
          <p:cNvSpPr>
            <a:spLocks noGrp="1" noChangeArrowheads="1"/>
          </p:cNvSpPr>
          <p:nvPr>
            <p:ph type="dt"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3FF85D6-6CBE-47E2-9777-989E04EF8B1A}" type="datetime3">
              <a:rPr lang="en-US" sz="1400" smtClean="0">
                <a:solidFill>
                  <a:srgbClr val="008BBF"/>
                </a:solidFill>
              </a:rPr>
              <a:t>5 April 2019</a:t>
            </a:fld>
            <a:endParaRPr lang="nl-NL" sz="1400" dirty="0">
              <a:solidFill>
                <a:srgbClr val="008BBF"/>
              </a:solidFill>
            </a:endParaRPr>
          </a:p>
        </p:txBody>
      </p:sp>
      <p:sp>
        <p:nvSpPr>
          <p:cNvPr id="4099" name="Rectangle 2"/>
          <p:cNvSpPr>
            <a:spLocks noGrp="1" noChangeArrowheads="1"/>
          </p:cNvSpPr>
          <p:nvPr>
            <p:ph type="ctrTitle"/>
          </p:nvPr>
        </p:nvSpPr>
        <p:spPr>
          <a:xfrm>
            <a:off x="2057400" y="2259807"/>
            <a:ext cx="6618288" cy="1035844"/>
          </a:xfrm>
        </p:spPr>
        <p:txBody>
          <a:bodyPr/>
          <a:lstStyle/>
          <a:p>
            <a:pPr eaLnBrk="1" hangingPunct="1"/>
            <a:r>
              <a:rPr lang="en-US" dirty="0"/>
              <a:t>Current developments in DELWAQ:</a:t>
            </a:r>
            <a:br>
              <a:rPr lang="en-US" dirty="0"/>
            </a:br>
            <a:r>
              <a:rPr lang="en-US" dirty="0" err="1"/>
              <a:t>MacroALGae</a:t>
            </a:r>
            <a:r>
              <a:rPr lang="en-US" dirty="0"/>
              <a:t> (MALG)</a:t>
            </a:r>
            <a:endParaRPr lang="en-US" sz="2400" dirty="0"/>
          </a:p>
        </p:txBody>
      </p:sp>
      <p:sp>
        <p:nvSpPr>
          <p:cNvPr id="4100" name="Rectangle 3"/>
          <p:cNvSpPr>
            <a:spLocks noGrp="1" noChangeArrowheads="1"/>
          </p:cNvSpPr>
          <p:nvPr>
            <p:ph type="subTitle" idx="1"/>
          </p:nvPr>
        </p:nvSpPr>
        <p:spPr>
          <a:xfrm>
            <a:off x="2057401" y="3442453"/>
            <a:ext cx="6260123" cy="858440"/>
          </a:xfrm>
        </p:spPr>
        <p:txBody>
          <a:bodyPr/>
          <a:lstStyle/>
          <a:p>
            <a:pPr marL="0" indent="0" eaLnBrk="1" hangingPunct="1"/>
            <a:r>
              <a:rPr lang="nl-NL" sz="1600" i="1" dirty="0"/>
              <a:t>Rudy Schueder </a:t>
            </a:r>
            <a:r>
              <a:rPr lang="nl-NL" sz="1600" i="1" dirty="0" err="1"/>
              <a:t>and</a:t>
            </a:r>
            <a:r>
              <a:rPr lang="nl-NL" sz="1600" i="1" dirty="0"/>
              <a:t> Luca van Duren</a:t>
            </a:r>
          </a:p>
          <a:p>
            <a:pPr marL="0" indent="0" eaLnBrk="1" hangingPunct="1"/>
            <a:endParaRPr lang="en-US" sz="1600" i="1" dirty="0"/>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location in water column</a:t>
            </a:r>
          </a:p>
        </p:txBody>
      </p:sp>
      <p:sp>
        <p:nvSpPr>
          <p:cNvPr id="3" name="Content Placeholder 2"/>
          <p:cNvSpPr>
            <a:spLocks noGrp="1"/>
          </p:cNvSpPr>
          <p:nvPr>
            <p:ph idx="1"/>
          </p:nvPr>
        </p:nvSpPr>
        <p:spPr>
          <a:xfrm>
            <a:off x="696913" y="1112043"/>
            <a:ext cx="6415813" cy="3225404"/>
          </a:xfrm>
        </p:spPr>
        <p:txBody>
          <a:bodyPr/>
          <a:lstStyle/>
          <a:p>
            <a:r>
              <a:rPr lang="en-US" dirty="0"/>
              <a:t>How to deal with this?</a:t>
            </a:r>
          </a:p>
          <a:p>
            <a:r>
              <a:rPr lang="en-US" dirty="0"/>
              <a:t>User must specify 2 key parameters:</a:t>
            </a:r>
          </a:p>
          <a:p>
            <a:pPr lvl="1"/>
            <a:r>
              <a:rPr lang="en-US" dirty="0"/>
              <a:t>Linear density </a:t>
            </a:r>
            <a:r>
              <a:rPr lang="en-US" dirty="0" err="1"/>
              <a:t>LinDenMAL</a:t>
            </a:r>
            <a:r>
              <a:rPr lang="en-US" dirty="0"/>
              <a:t> (g/(m m2))</a:t>
            </a:r>
          </a:p>
          <a:p>
            <a:pPr lvl="2"/>
            <a:r>
              <a:rPr lang="en-US" i="1" dirty="0"/>
              <a:t>“How much mass does it take 1 m2 of a colony to grow 1 m?”</a:t>
            </a:r>
          </a:p>
          <a:p>
            <a:pPr lvl="2"/>
            <a:r>
              <a:rPr lang="en-US" dirty="0"/>
              <a:t>Essentially related to how densely the farmer has seeded the installation</a:t>
            </a:r>
          </a:p>
          <a:p>
            <a:pPr lvl="1"/>
            <a:r>
              <a:rPr lang="en-US" dirty="0"/>
              <a:t>Area density </a:t>
            </a:r>
            <a:r>
              <a:rPr lang="en-US" dirty="0" err="1"/>
              <a:t>ArDenMAL</a:t>
            </a:r>
            <a:r>
              <a:rPr lang="en-US" dirty="0"/>
              <a:t> (g/m2)</a:t>
            </a:r>
          </a:p>
          <a:p>
            <a:pPr lvl="2"/>
            <a:r>
              <a:rPr lang="en-US" i="1" dirty="0"/>
              <a:t>“How much area does the frond gain per g of growth if  V/A = C (density is constant), it only grows in one direction (vertical length) and does not change shape”</a:t>
            </a:r>
          </a:p>
          <a:p>
            <a:pPr lvl="2"/>
            <a:r>
              <a:rPr lang="en-US" dirty="0"/>
              <a:t>Literature values available</a:t>
            </a:r>
          </a:p>
          <a:p>
            <a:endParaRPr lang="en-US"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10</a:t>
            </a:fld>
            <a:endParaRPr lang="nl-NL"/>
          </a:p>
        </p:txBody>
      </p:sp>
      <p:sp>
        <p:nvSpPr>
          <p:cNvPr id="26" name="Diamond 25"/>
          <p:cNvSpPr/>
          <p:nvPr/>
        </p:nvSpPr>
        <p:spPr>
          <a:xfrm>
            <a:off x="7028508" y="2015163"/>
            <a:ext cx="2030584" cy="1665517"/>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stretch>
            <a:fillRect/>
          </a:stretch>
        </p:blipFill>
        <p:spPr>
          <a:xfrm>
            <a:off x="7858794" y="1872978"/>
            <a:ext cx="476991" cy="1156183"/>
          </a:xfrm>
          <a:prstGeom prst="rect">
            <a:avLst/>
          </a:prstGeom>
        </p:spPr>
      </p:pic>
    </p:spTree>
    <p:extLst>
      <p:ext uri="{BB962C8B-B14F-4D97-AF65-F5344CB8AC3E}">
        <p14:creationId xmlns:p14="http://schemas.microsoft.com/office/powerpoint/2010/main" val="270662975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subroutines</a:t>
            </a:r>
          </a:p>
        </p:txBody>
      </p:sp>
      <p:sp>
        <p:nvSpPr>
          <p:cNvPr id="3" name="Content Placeholder 2"/>
          <p:cNvSpPr>
            <a:spLocks noGrp="1"/>
          </p:cNvSpPr>
          <p:nvPr>
            <p:ph idx="1"/>
          </p:nvPr>
        </p:nvSpPr>
        <p:spPr/>
        <p:txBody>
          <a:bodyPr/>
          <a:lstStyle/>
          <a:p>
            <a:r>
              <a:rPr lang="en-US" sz="1400" b="1" dirty="0"/>
              <a:t>FLMALS</a:t>
            </a:r>
          </a:p>
          <a:p>
            <a:pPr lvl="1"/>
            <a:r>
              <a:rPr lang="en-US" sz="1200" dirty="0"/>
              <a:t>Computes local structural mass uptake from storage, growth respiration, produces detritus in mortality</a:t>
            </a:r>
          </a:p>
          <a:p>
            <a:pPr lvl="1"/>
            <a:r>
              <a:rPr lang="en-US" sz="1200" dirty="0"/>
              <a:t>Limited by </a:t>
            </a:r>
            <a:r>
              <a:rPr lang="en-US" sz="1200" dirty="0" err="1"/>
              <a:t>daylength</a:t>
            </a:r>
            <a:r>
              <a:rPr lang="en-US" sz="1200" dirty="0"/>
              <a:t> change, total size of frond (biomass density), and temperature</a:t>
            </a:r>
          </a:p>
          <a:p>
            <a:r>
              <a:rPr lang="en-US" sz="1400" b="1" dirty="0"/>
              <a:t>FLMALN</a:t>
            </a:r>
          </a:p>
          <a:p>
            <a:pPr lvl="1"/>
            <a:r>
              <a:rPr lang="en-US" sz="1200" dirty="0"/>
              <a:t>Computes the uptake of nutrients (NH4, NO3, PO4)  from the environment</a:t>
            </a:r>
          </a:p>
          <a:p>
            <a:pPr lvl="1"/>
            <a:r>
              <a:rPr lang="en-US" sz="1200" dirty="0"/>
              <a:t>Limited by dissolved nutrient availability and current velocity</a:t>
            </a:r>
          </a:p>
          <a:p>
            <a:r>
              <a:rPr lang="en-US" sz="1400" b="1" dirty="0"/>
              <a:t>FLMALC</a:t>
            </a:r>
          </a:p>
          <a:p>
            <a:pPr lvl="1"/>
            <a:r>
              <a:rPr lang="en-US" sz="1200" dirty="0"/>
              <a:t>Computes photosynthetic production, maintenance respiration, exudate production</a:t>
            </a:r>
          </a:p>
          <a:p>
            <a:pPr lvl="1"/>
            <a:r>
              <a:rPr lang="en-US" sz="1200" dirty="0"/>
              <a:t>Limited by light, affected by temperature</a:t>
            </a:r>
          </a:p>
          <a:p>
            <a:r>
              <a:rPr lang="en-US" sz="1400" b="1" dirty="0"/>
              <a:t>DAYLP</a:t>
            </a:r>
          </a:p>
          <a:p>
            <a:pPr lvl="1"/>
            <a:r>
              <a:rPr lang="en-US" sz="1200" dirty="0"/>
              <a:t>Modification of </a:t>
            </a:r>
            <a:r>
              <a:rPr lang="en-US" sz="1200" dirty="0" err="1"/>
              <a:t>DayL</a:t>
            </a:r>
            <a:r>
              <a:rPr lang="en-US" sz="1200" dirty="0"/>
              <a:t> that computes </a:t>
            </a:r>
            <a:r>
              <a:rPr lang="en-US" sz="1200" i="1" dirty="0"/>
              <a:t>rate of change </a:t>
            </a:r>
            <a:r>
              <a:rPr lang="en-US" sz="1200" dirty="0"/>
              <a:t>of </a:t>
            </a:r>
            <a:r>
              <a:rPr lang="en-US" sz="1200" dirty="0" err="1"/>
              <a:t>daylength</a:t>
            </a:r>
            <a:r>
              <a:rPr lang="en-US" sz="1200" dirty="0"/>
              <a:t> at current latitude</a:t>
            </a:r>
          </a:p>
          <a:p>
            <a:r>
              <a:rPr lang="en-US" sz="1400" b="1" dirty="0"/>
              <a:t>MALDIS</a:t>
            </a:r>
          </a:p>
          <a:p>
            <a:pPr lvl="1"/>
            <a:r>
              <a:rPr lang="en-US" sz="1200" dirty="0"/>
              <a:t>Allocates algae mass in water column based on </a:t>
            </a:r>
            <a:r>
              <a:rPr lang="en-US" sz="1200" dirty="0" err="1"/>
              <a:t>LinDen</a:t>
            </a:r>
            <a:r>
              <a:rPr lang="en-US" sz="1200" dirty="0"/>
              <a:t> and g/m2</a:t>
            </a:r>
          </a:p>
          <a:p>
            <a:r>
              <a:rPr lang="en-US" sz="1400" b="1" dirty="0"/>
              <a:t>MALGRO</a:t>
            </a:r>
          </a:p>
          <a:p>
            <a:pPr lvl="1"/>
            <a:r>
              <a:rPr lang="en-US" sz="1200" dirty="0"/>
              <a:t>Administrates local bottom segment mass from fluxes computed by FLMALX in each child segment</a:t>
            </a:r>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dirty="0"/>
              <a:t>WP3-IMTA model </a:t>
            </a:r>
            <a:r>
              <a:rPr lang="en-US" dirty="0" err="1"/>
              <a:t>Deltares</a:t>
            </a:r>
            <a:endParaRPr lang="nl-NL" dirty="0"/>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11</a:t>
            </a:fld>
            <a:endParaRPr lang="nl-NL"/>
          </a:p>
        </p:txBody>
      </p:sp>
    </p:spTree>
    <p:extLst>
      <p:ext uri="{BB962C8B-B14F-4D97-AF65-F5344CB8AC3E}">
        <p14:creationId xmlns:p14="http://schemas.microsoft.com/office/powerpoint/2010/main" val="215945290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lstStyle/>
          <a:p>
            <a:r>
              <a:rPr lang="en-US" dirty="0"/>
              <a:t>All subroutines have been written</a:t>
            </a:r>
          </a:p>
          <a:p>
            <a:pPr>
              <a:buFont typeface="+mj-lt"/>
              <a:buAutoNum type="arabicPeriod"/>
            </a:pPr>
            <a:r>
              <a:rPr lang="en-US" dirty="0"/>
              <a:t>Need to discuss finer details with expert to see if anything can be done “more intelligently”</a:t>
            </a:r>
          </a:p>
          <a:p>
            <a:pPr>
              <a:buFont typeface="+mj-lt"/>
              <a:buAutoNum type="arabicPeriod"/>
            </a:pPr>
            <a:r>
              <a:rPr lang="en-US" dirty="0"/>
              <a:t>Need to check to see if default parameter translations have been done correctly (</a:t>
            </a:r>
            <a:r>
              <a:rPr lang="en-US" dirty="0" err="1"/>
              <a:t>Broch</a:t>
            </a:r>
            <a:r>
              <a:rPr lang="en-US" dirty="0"/>
              <a:t> state variable is Frond Area, DELWAQ state variable is g/m2 water surface)</a:t>
            </a:r>
          </a:p>
          <a:p>
            <a:pPr>
              <a:buFont typeface="+mj-lt"/>
              <a:buAutoNum type="arabicPeriod"/>
            </a:pPr>
            <a:r>
              <a:rPr lang="en-US" dirty="0"/>
              <a:t>Testing!</a:t>
            </a:r>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12</a:t>
            </a:fld>
            <a:endParaRPr lang="nl-NL"/>
          </a:p>
        </p:txBody>
      </p:sp>
    </p:spTree>
    <p:extLst>
      <p:ext uri="{BB962C8B-B14F-4D97-AF65-F5344CB8AC3E}">
        <p14:creationId xmlns:p14="http://schemas.microsoft.com/office/powerpoint/2010/main" val="212893942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7531014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IMPAQT</a:t>
            </a:r>
            <a:endParaRPr lang="en-GB" dirty="0"/>
          </a:p>
        </p:txBody>
      </p:sp>
      <p:sp>
        <p:nvSpPr>
          <p:cNvPr id="4" name="Date Placeholder 3"/>
          <p:cNvSpPr>
            <a:spLocks noGrp="1"/>
          </p:cNvSpPr>
          <p:nvPr>
            <p:ph type="dt" sz="half" idx="10"/>
          </p:nvPr>
        </p:nvSpPr>
        <p:spPr/>
        <p:txBody>
          <a:bodyPr/>
          <a:lstStyle/>
          <a:p>
            <a:pPr>
              <a:defRPr/>
            </a:pPr>
            <a:fld id="{882DE6A1-533D-4930-BFD2-6577269FFB3F}"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dirty="0"/>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2</a:t>
            </a:fld>
            <a:endParaRPr lang="nl-NL"/>
          </a:p>
        </p:txBody>
      </p:sp>
      <p:sp>
        <p:nvSpPr>
          <p:cNvPr id="7" name="Content Placeholder 6"/>
          <p:cNvSpPr>
            <a:spLocks noGrp="1"/>
          </p:cNvSpPr>
          <p:nvPr>
            <p:ph idx="1"/>
          </p:nvPr>
        </p:nvSpPr>
        <p:spPr/>
        <p:txBody>
          <a:bodyPr/>
          <a:lstStyle/>
          <a:p>
            <a:r>
              <a:rPr lang="en-US" sz="2000" dirty="0"/>
              <a:t>Project objectives: </a:t>
            </a:r>
          </a:p>
          <a:p>
            <a:pPr marL="768350" lvl="1">
              <a:buFont typeface="Arial" panose="020B0604020202020204" pitchFamily="34" charset="0"/>
              <a:buChar char="•"/>
            </a:pPr>
            <a:r>
              <a:rPr lang="en-US" sz="1800" b="1" dirty="0"/>
              <a:t>IMPAQT</a:t>
            </a:r>
            <a:r>
              <a:rPr lang="en-US" sz="1800" dirty="0"/>
              <a:t> (Intelligent Management Systems for Integrated Multi-Trophic Aquaculture) is a Horizon2020 funded project aimed at developing and validating in-situ a multi-purpose, multi-sensing and multi-functional management platform for sustainable Integrated Multi-Trophic Aquaculture production</a:t>
            </a:r>
          </a:p>
          <a:p>
            <a:endParaRPr lang="en-US" dirty="0"/>
          </a:p>
          <a:p>
            <a:r>
              <a:rPr lang="en-US" sz="2000" dirty="0" err="1"/>
              <a:t>Deltares</a:t>
            </a:r>
            <a:r>
              <a:rPr lang="en-US" sz="2000" dirty="0"/>
              <a:t> role:</a:t>
            </a:r>
          </a:p>
          <a:p>
            <a:pPr marL="768350" lvl="1">
              <a:buFont typeface="Arial" panose="020B0604020202020204" pitchFamily="34" charset="0"/>
              <a:buChar char="•"/>
            </a:pPr>
            <a:r>
              <a:rPr lang="en-US" sz="1800" dirty="0"/>
              <a:t>Supply transport and ecological models to compute the exchange of nutrients between fish, </a:t>
            </a:r>
            <a:r>
              <a:rPr lang="en-US" sz="1800" dirty="0" err="1"/>
              <a:t>macroalgae</a:t>
            </a:r>
            <a:r>
              <a:rPr lang="en-US" sz="1800" dirty="0"/>
              <a:t> (kelp) and shellfish in integrated multi-trophic aquaculture sites.</a:t>
            </a:r>
          </a:p>
          <a:p>
            <a:endParaRPr lang="en-US" dirty="0"/>
          </a:p>
        </p:txBody>
      </p:sp>
    </p:spTree>
    <p:extLst>
      <p:ext uri="{BB962C8B-B14F-4D97-AF65-F5344CB8AC3E}">
        <p14:creationId xmlns:p14="http://schemas.microsoft.com/office/powerpoint/2010/main" val="18690502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 of task T3.1 – IMTA modelling for IMS</a:t>
            </a:r>
            <a:endParaRPr lang="en-GB"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3</a:t>
            </a:fld>
            <a:endParaRPr lang="nl-NL"/>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1548" y="2723769"/>
            <a:ext cx="298748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120" y="2431108"/>
            <a:ext cx="2062242" cy="111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282" y="1962596"/>
            <a:ext cx="1247775"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a:xfrm>
            <a:off x="3113186" y="2927296"/>
            <a:ext cx="521724" cy="2166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425057" y="2927295"/>
            <a:ext cx="521724" cy="2166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873" y="1110444"/>
            <a:ext cx="1427793" cy="1118406"/>
          </a:xfrm>
          <a:prstGeom prst="rect">
            <a:avLst/>
          </a:prstGeom>
        </p:spPr>
      </p:pic>
      <p:pic>
        <p:nvPicPr>
          <p:cNvPr id="13" name="Picture 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971" y="3975050"/>
            <a:ext cx="2399595"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p:cNvSpPr/>
          <p:nvPr/>
        </p:nvSpPr>
        <p:spPr>
          <a:xfrm rot="16200000">
            <a:off x="1581693" y="3707099"/>
            <a:ext cx="427612" cy="1796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1581692" y="2048160"/>
            <a:ext cx="427614" cy="1796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97047" y="1719502"/>
            <a:ext cx="1210588" cy="369332"/>
          </a:xfrm>
          <a:prstGeom prst="rect">
            <a:avLst/>
          </a:prstGeom>
          <a:noFill/>
        </p:spPr>
        <p:txBody>
          <a:bodyPr wrap="none" rtlCol="0">
            <a:spAutoFit/>
          </a:bodyPr>
          <a:lstStyle/>
          <a:p>
            <a:r>
              <a:rPr lang="en-US" dirty="0"/>
              <a:t>Scenarios</a:t>
            </a:r>
          </a:p>
        </p:txBody>
      </p:sp>
      <p:sp>
        <p:nvSpPr>
          <p:cNvPr id="17" name="TextBox 16"/>
          <p:cNvSpPr txBox="1"/>
          <p:nvPr/>
        </p:nvSpPr>
        <p:spPr>
          <a:xfrm>
            <a:off x="6485499" y="1516811"/>
            <a:ext cx="2099035" cy="923330"/>
          </a:xfrm>
          <a:prstGeom prst="rect">
            <a:avLst/>
          </a:prstGeom>
          <a:noFill/>
        </p:spPr>
        <p:txBody>
          <a:bodyPr wrap="square" rtlCol="0">
            <a:spAutoFit/>
          </a:bodyPr>
          <a:lstStyle/>
          <a:p>
            <a:pPr algn="ctr"/>
            <a:r>
              <a:rPr lang="en-US" dirty="0">
                <a:solidFill>
                  <a:srgbClr val="7030A0"/>
                </a:solidFill>
              </a:rPr>
              <a:t>User visualization and interaction in IMS</a:t>
            </a:r>
          </a:p>
        </p:txBody>
      </p:sp>
      <p:sp>
        <p:nvSpPr>
          <p:cNvPr id="18" name="Rectangle 17"/>
          <p:cNvSpPr/>
          <p:nvPr/>
        </p:nvSpPr>
        <p:spPr>
          <a:xfrm>
            <a:off x="139990" y="1091394"/>
            <a:ext cx="5407635" cy="37096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773068" y="1385631"/>
            <a:ext cx="3265962" cy="309634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53395" y="714028"/>
            <a:ext cx="851515" cy="369332"/>
          </a:xfrm>
          <a:prstGeom prst="rect">
            <a:avLst/>
          </a:prstGeom>
          <a:noFill/>
        </p:spPr>
        <p:txBody>
          <a:bodyPr wrap="none" rtlCol="0">
            <a:spAutoFit/>
          </a:bodyPr>
          <a:lstStyle/>
          <a:p>
            <a:r>
              <a:rPr lang="en-US" i="1" dirty="0"/>
              <a:t>Offline</a:t>
            </a:r>
          </a:p>
        </p:txBody>
      </p:sp>
      <p:sp>
        <p:nvSpPr>
          <p:cNvPr id="21" name="TextBox 20"/>
          <p:cNvSpPr txBox="1"/>
          <p:nvPr/>
        </p:nvSpPr>
        <p:spPr>
          <a:xfrm>
            <a:off x="7119531" y="886692"/>
            <a:ext cx="851515" cy="369332"/>
          </a:xfrm>
          <a:prstGeom prst="rect">
            <a:avLst/>
          </a:prstGeom>
          <a:noFill/>
        </p:spPr>
        <p:txBody>
          <a:bodyPr wrap="none" rtlCol="0">
            <a:spAutoFit/>
          </a:bodyPr>
          <a:lstStyle/>
          <a:p>
            <a:r>
              <a:rPr lang="en-US" i="1" dirty="0">
                <a:solidFill>
                  <a:srgbClr val="7030A0"/>
                </a:solidFill>
              </a:rPr>
              <a:t>Online</a:t>
            </a:r>
          </a:p>
        </p:txBody>
      </p:sp>
      <p:sp>
        <p:nvSpPr>
          <p:cNvPr id="22" name="TextBox 21"/>
          <p:cNvSpPr txBox="1"/>
          <p:nvPr/>
        </p:nvSpPr>
        <p:spPr>
          <a:xfrm>
            <a:off x="2253395" y="1505903"/>
            <a:ext cx="1505540" cy="338554"/>
          </a:xfrm>
          <a:prstGeom prst="rect">
            <a:avLst/>
          </a:prstGeom>
          <a:noFill/>
        </p:spPr>
        <p:txBody>
          <a:bodyPr wrap="none" rtlCol="0">
            <a:spAutoFit/>
          </a:bodyPr>
          <a:lstStyle/>
          <a:p>
            <a:r>
              <a:rPr lang="en-US" sz="1600" dirty="0"/>
              <a:t>Configurations</a:t>
            </a:r>
          </a:p>
        </p:txBody>
      </p:sp>
      <p:sp>
        <p:nvSpPr>
          <p:cNvPr id="23" name="TextBox 22"/>
          <p:cNvSpPr txBox="1"/>
          <p:nvPr/>
        </p:nvSpPr>
        <p:spPr>
          <a:xfrm>
            <a:off x="2737134" y="4185084"/>
            <a:ext cx="617477" cy="338554"/>
          </a:xfrm>
          <a:prstGeom prst="rect">
            <a:avLst/>
          </a:prstGeom>
          <a:noFill/>
        </p:spPr>
        <p:txBody>
          <a:bodyPr wrap="none" rtlCol="0">
            <a:spAutoFit/>
          </a:bodyPr>
          <a:lstStyle/>
          <a:p>
            <a:r>
              <a:rPr lang="en-US" sz="1600" dirty="0"/>
              <a:t>Data</a:t>
            </a:r>
          </a:p>
        </p:txBody>
      </p:sp>
      <p:sp>
        <p:nvSpPr>
          <p:cNvPr id="24" name="TextBox 23"/>
          <p:cNvSpPr txBox="1"/>
          <p:nvPr/>
        </p:nvSpPr>
        <p:spPr>
          <a:xfrm>
            <a:off x="2945892" y="2409841"/>
            <a:ext cx="813043" cy="369332"/>
          </a:xfrm>
          <a:prstGeom prst="rect">
            <a:avLst/>
          </a:prstGeom>
          <a:noFill/>
        </p:spPr>
        <p:txBody>
          <a:bodyPr wrap="none" rtlCol="0">
            <a:spAutoFit/>
          </a:bodyPr>
          <a:lstStyle/>
          <a:p>
            <a:r>
              <a:rPr lang="en-US" dirty="0"/>
              <a:t>Model</a:t>
            </a:r>
          </a:p>
        </p:txBody>
      </p:sp>
    </p:spTree>
    <p:extLst>
      <p:ext uri="{BB962C8B-B14F-4D97-AF65-F5344CB8AC3E}">
        <p14:creationId xmlns:p14="http://schemas.microsoft.com/office/powerpoint/2010/main" val="206687468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 of IMTA model</a:t>
            </a:r>
            <a:endParaRPr lang="en-GB" dirty="0"/>
          </a:p>
        </p:txBody>
      </p:sp>
      <p:sp>
        <p:nvSpPr>
          <p:cNvPr id="3" name="Content Placeholder 2"/>
          <p:cNvSpPr>
            <a:spLocks noGrp="1"/>
          </p:cNvSpPr>
          <p:nvPr>
            <p:ph idx="1"/>
          </p:nvPr>
        </p:nvSpPr>
        <p:spPr>
          <a:xfrm>
            <a:off x="658134" y="778668"/>
            <a:ext cx="7874000" cy="3225404"/>
          </a:xfrm>
        </p:spPr>
        <p:txBody>
          <a:bodyPr/>
          <a:lstStyle/>
          <a:p>
            <a:pPr>
              <a:buClr>
                <a:srgbClr val="008BBF"/>
              </a:buClr>
              <a:buFont typeface="Wingdings" panose="05000000000000000000" pitchFamily="2" charset="2"/>
              <a:buChar char="ü"/>
            </a:pPr>
            <a:r>
              <a:rPr lang="en-US" sz="2000" dirty="0"/>
              <a:t>Hydrodynamics from 3D DCSM</a:t>
            </a:r>
          </a:p>
          <a:p>
            <a:pPr>
              <a:buClr>
                <a:srgbClr val="008BBF"/>
              </a:buClr>
              <a:buFont typeface="Wingdings" panose="05000000000000000000" pitchFamily="2" charset="2"/>
              <a:buChar char="ü"/>
            </a:pPr>
            <a:r>
              <a:rPr lang="en-US" sz="2000" dirty="0"/>
              <a:t>Fish modelled as loads</a:t>
            </a:r>
          </a:p>
          <a:p>
            <a:pPr>
              <a:buClr>
                <a:srgbClr val="008BBF"/>
              </a:buClr>
              <a:buFont typeface="Wingdings" panose="05000000000000000000" pitchFamily="2" charset="2"/>
              <a:buChar char="ü"/>
            </a:pPr>
            <a:r>
              <a:rPr lang="en-US" sz="2000" dirty="0"/>
              <a:t>DEB for shellfish</a:t>
            </a:r>
          </a:p>
          <a:p>
            <a:pPr>
              <a:buClr>
                <a:srgbClr val="008BBF"/>
              </a:buClr>
              <a:buFont typeface="Wingdings" panose="05000000000000000000" pitchFamily="2" charset="2"/>
              <a:buChar char="§"/>
            </a:pPr>
            <a:r>
              <a:rPr lang="en-US" sz="2000" b="1" dirty="0"/>
              <a:t>A </a:t>
            </a:r>
            <a:r>
              <a:rPr lang="en-US" sz="2000" b="1" dirty="0" err="1"/>
              <a:t>macroalgae</a:t>
            </a:r>
            <a:r>
              <a:rPr lang="en-US" sz="2000" b="1" dirty="0"/>
              <a:t> model</a:t>
            </a:r>
          </a:p>
          <a:p>
            <a:pPr lvl="1">
              <a:buFont typeface="Wingdings" panose="05000000000000000000" pitchFamily="2" charset="2"/>
              <a:buChar char="§"/>
            </a:pPr>
            <a:r>
              <a:rPr lang="en-US" sz="1800" dirty="0"/>
              <a:t>Originally thought we could use/improve submerged aquatic vegetation (SAV) module</a:t>
            </a:r>
          </a:p>
          <a:p>
            <a:pPr lvl="1">
              <a:buFont typeface="Wingdings" panose="05000000000000000000" pitchFamily="2" charset="2"/>
              <a:buChar char="§"/>
            </a:pPr>
            <a:r>
              <a:rPr lang="en-US" sz="1800" dirty="0"/>
              <a:t>A review of most promising literatures shows fundamental differences that are too large to introduce in an ‘update’</a:t>
            </a:r>
          </a:p>
          <a:p>
            <a:pPr lvl="1">
              <a:buFont typeface="Wingdings" panose="05000000000000000000" pitchFamily="2" charset="2"/>
              <a:buChar char="§"/>
            </a:pPr>
            <a:r>
              <a:rPr lang="en-US" sz="1800" dirty="0"/>
              <a:t>Thus, we write a new library taking inspiration from SAV</a:t>
            </a:r>
          </a:p>
          <a:p>
            <a:endParaRPr lang="en-GB"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4</a:t>
            </a:fld>
            <a:endParaRPr lang="nl-NL"/>
          </a:p>
        </p:txBody>
      </p:sp>
    </p:spTree>
    <p:extLst>
      <p:ext uri="{BB962C8B-B14F-4D97-AF65-F5344CB8AC3E}">
        <p14:creationId xmlns:p14="http://schemas.microsoft.com/office/powerpoint/2010/main" val="292889417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state variables</a:t>
            </a:r>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5</a:t>
            </a:fld>
            <a:endParaRPr lang="nl-NL"/>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78" y="745040"/>
            <a:ext cx="5509861" cy="4063578"/>
          </a:xfrm>
          <a:prstGeom prst="rect">
            <a:avLst/>
          </a:prstGeom>
          <a:noFill/>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5192" y="1618074"/>
            <a:ext cx="2901340" cy="2177538"/>
          </a:xfrm>
          <a:prstGeom prst="rect">
            <a:avLst/>
          </a:prstGeom>
        </p:spPr>
      </p:pic>
      <p:sp>
        <p:nvSpPr>
          <p:cNvPr id="10" name="Rectangle 9"/>
          <p:cNvSpPr/>
          <p:nvPr/>
        </p:nvSpPr>
        <p:spPr>
          <a:xfrm>
            <a:off x="5721939" y="3731546"/>
            <a:ext cx="4572000" cy="215444"/>
          </a:xfrm>
          <a:prstGeom prst="rect">
            <a:avLst/>
          </a:prstGeom>
        </p:spPr>
        <p:txBody>
          <a:bodyPr>
            <a:spAutoFit/>
          </a:bodyPr>
          <a:lstStyle/>
          <a:p>
            <a:r>
              <a:rPr lang="en-US" sz="800" i="1" dirty="0"/>
              <a:t>http://promac.no/drying-of-harvested-saccharina-latissima/</a:t>
            </a:r>
          </a:p>
        </p:txBody>
      </p:sp>
    </p:spTree>
    <p:extLst>
      <p:ext uri="{BB962C8B-B14F-4D97-AF65-F5344CB8AC3E}">
        <p14:creationId xmlns:p14="http://schemas.microsoft.com/office/powerpoint/2010/main" val="3179449680"/>
      </p:ext>
    </p:extLst>
  </p:cSld>
  <p:clrMapOvr>
    <a:masterClrMapping/>
  </p:clrMapOvr>
  <mc:AlternateContent xmlns:mc="http://schemas.openxmlformats.org/markup-compatibility/2006">
    <mc:Choice xmlns:p14="http://schemas.microsoft.com/office/powerpoint/2010/main" Requires="p14">
      <p:transition spd="slow">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50140A3-4354-4C3B-9BD7-F51A0BB87C9F}"/>
              </a:ext>
            </a:extLst>
          </p:cNvPr>
          <p:cNvSpPr/>
          <p:nvPr/>
        </p:nvSpPr>
        <p:spPr>
          <a:xfrm>
            <a:off x="117695" y="715225"/>
            <a:ext cx="8845236" cy="442827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latin typeface="+mj-lt"/>
              </a:rPr>
              <a:t>Water column</a:t>
            </a:r>
            <a:endParaRPr lang="nl-NL" dirty="0">
              <a:solidFill>
                <a:schemeClr val="tx1"/>
              </a:solidFill>
              <a:latin typeface="+mj-lt"/>
            </a:endParaRPr>
          </a:p>
        </p:txBody>
      </p:sp>
      <p:sp>
        <p:nvSpPr>
          <p:cNvPr id="27" name="Rectangle 26">
            <a:extLst>
              <a:ext uri="{FF2B5EF4-FFF2-40B4-BE49-F238E27FC236}">
                <a16:creationId xmlns:a16="http://schemas.microsoft.com/office/drawing/2014/main" id="{58019DBD-6331-4B15-8E3F-9A5A6C53FB74}"/>
              </a:ext>
            </a:extLst>
          </p:cNvPr>
          <p:cNvSpPr/>
          <p:nvPr/>
        </p:nvSpPr>
        <p:spPr>
          <a:xfrm>
            <a:off x="1321800" y="1131681"/>
            <a:ext cx="6303083" cy="3150606"/>
          </a:xfrm>
          <a:prstGeom prst="rect">
            <a:avLst/>
          </a:prstGeom>
          <a:solidFill>
            <a:schemeClr val="accent3">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latin typeface="+mj-lt"/>
              </a:rPr>
              <a:t>DW</a:t>
            </a:r>
            <a:endParaRPr lang="nl-NL" dirty="0">
              <a:solidFill>
                <a:schemeClr val="tx1"/>
              </a:solidFill>
              <a:latin typeface="+mj-lt"/>
            </a:endParaRPr>
          </a:p>
        </p:txBody>
      </p:sp>
      <p:sp>
        <p:nvSpPr>
          <p:cNvPr id="2" name="Title 1"/>
          <p:cNvSpPr>
            <a:spLocks noGrp="1"/>
          </p:cNvSpPr>
          <p:nvPr>
            <p:ph type="title"/>
          </p:nvPr>
        </p:nvSpPr>
        <p:spPr/>
        <p:txBody>
          <a:bodyPr/>
          <a:lstStyle/>
          <a:p>
            <a:r>
              <a:rPr lang="en-US" dirty="0"/>
              <a:t>Key concepts – state variables</a:t>
            </a:r>
          </a:p>
        </p:txBody>
      </p:sp>
      <p:sp>
        <p:nvSpPr>
          <p:cNvPr id="3" name="Rectangle 2">
            <a:extLst>
              <a:ext uri="{FF2B5EF4-FFF2-40B4-BE49-F238E27FC236}">
                <a16:creationId xmlns:a16="http://schemas.microsoft.com/office/drawing/2014/main" id="{EAACD0FA-401E-4E15-B6EF-318518FACFC1}"/>
              </a:ext>
            </a:extLst>
          </p:cNvPr>
          <p:cNvSpPr/>
          <p:nvPr/>
        </p:nvSpPr>
        <p:spPr>
          <a:xfrm>
            <a:off x="1568410" y="3217913"/>
            <a:ext cx="1249377" cy="769545"/>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MALN</a:t>
            </a:r>
            <a:endParaRPr lang="nl-NL" dirty="0">
              <a:latin typeface="+mj-lt"/>
            </a:endParaRPr>
          </a:p>
        </p:txBody>
      </p:sp>
      <p:sp>
        <p:nvSpPr>
          <p:cNvPr id="11" name="Rectangle 10">
            <a:extLst>
              <a:ext uri="{FF2B5EF4-FFF2-40B4-BE49-F238E27FC236}">
                <a16:creationId xmlns:a16="http://schemas.microsoft.com/office/drawing/2014/main" id="{F1CA8C00-14A2-48AF-93B9-C866D264D6E0}"/>
              </a:ext>
            </a:extLst>
          </p:cNvPr>
          <p:cNvSpPr/>
          <p:nvPr/>
        </p:nvSpPr>
        <p:spPr>
          <a:xfrm>
            <a:off x="3088121" y="3217914"/>
            <a:ext cx="1249377" cy="769545"/>
          </a:xfrm>
          <a:prstGeom prst="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MALP</a:t>
            </a:r>
            <a:endParaRPr lang="nl-NL" dirty="0">
              <a:latin typeface="+mj-lt"/>
            </a:endParaRPr>
          </a:p>
        </p:txBody>
      </p:sp>
      <p:sp>
        <p:nvSpPr>
          <p:cNvPr id="12" name="Rectangle 11">
            <a:extLst>
              <a:ext uri="{FF2B5EF4-FFF2-40B4-BE49-F238E27FC236}">
                <a16:creationId xmlns:a16="http://schemas.microsoft.com/office/drawing/2014/main" id="{DF4ADEB8-29C6-4DF2-B43A-1993C3BBE0C4}"/>
              </a:ext>
            </a:extLst>
          </p:cNvPr>
          <p:cNvSpPr/>
          <p:nvPr/>
        </p:nvSpPr>
        <p:spPr>
          <a:xfrm>
            <a:off x="6141349" y="3217915"/>
            <a:ext cx="1249377" cy="769545"/>
          </a:xfrm>
          <a:prstGeom prst="rect">
            <a:avLst/>
          </a:prstGeom>
          <a:solidFill>
            <a:schemeClr val="tx2">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MALC</a:t>
            </a:r>
            <a:endParaRPr lang="nl-NL" dirty="0">
              <a:latin typeface="+mj-lt"/>
            </a:endParaRPr>
          </a:p>
        </p:txBody>
      </p:sp>
      <p:sp>
        <p:nvSpPr>
          <p:cNvPr id="13" name="Rectangle 12">
            <a:extLst>
              <a:ext uri="{FF2B5EF4-FFF2-40B4-BE49-F238E27FC236}">
                <a16:creationId xmlns:a16="http://schemas.microsoft.com/office/drawing/2014/main" id="{AE57CCE5-4A51-4236-AF0D-BBA6AACE2354}"/>
              </a:ext>
            </a:extLst>
          </p:cNvPr>
          <p:cNvSpPr/>
          <p:nvPr/>
        </p:nvSpPr>
        <p:spPr>
          <a:xfrm>
            <a:off x="3983143" y="1280416"/>
            <a:ext cx="1249377" cy="769545"/>
          </a:xfrm>
          <a:prstGeom prst="rect">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MALS</a:t>
            </a:r>
            <a:endParaRPr lang="nl-NL" dirty="0">
              <a:latin typeface="+mj-lt"/>
            </a:endParaRPr>
          </a:p>
        </p:txBody>
      </p:sp>
      <p:cxnSp>
        <p:nvCxnSpPr>
          <p:cNvPr id="15" name="Connector: Elbow 14">
            <a:extLst>
              <a:ext uri="{FF2B5EF4-FFF2-40B4-BE49-F238E27FC236}">
                <a16:creationId xmlns:a16="http://schemas.microsoft.com/office/drawing/2014/main" id="{D02259D7-BE11-4E54-88AF-55DC3648D61F}"/>
              </a:ext>
            </a:extLst>
          </p:cNvPr>
          <p:cNvCxnSpPr>
            <a:cxnSpLocks/>
            <a:stCxn id="12" idx="1"/>
            <a:endCxn id="13" idx="3"/>
          </p:cNvCxnSpPr>
          <p:nvPr/>
        </p:nvCxnSpPr>
        <p:spPr>
          <a:xfrm rot="10800000">
            <a:off x="5232521" y="1665190"/>
            <a:ext cx="908829" cy="193749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00D1014-BC38-4C93-B1B5-35A488F3A886}"/>
              </a:ext>
            </a:extLst>
          </p:cNvPr>
          <p:cNvCxnSpPr>
            <a:cxnSpLocks/>
            <a:stCxn id="11" idx="0"/>
            <a:endCxn id="13" idx="2"/>
          </p:cNvCxnSpPr>
          <p:nvPr/>
        </p:nvCxnSpPr>
        <p:spPr>
          <a:xfrm rot="5400000" flipH="1" flipV="1">
            <a:off x="3576345" y="2186427"/>
            <a:ext cx="1167953" cy="89502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B753C11-7CB5-41BB-8B1B-404D7654E95D}"/>
              </a:ext>
            </a:extLst>
          </p:cNvPr>
          <p:cNvCxnSpPr>
            <a:cxnSpLocks/>
            <a:stCxn id="3" idx="0"/>
            <a:endCxn id="13" idx="1"/>
          </p:cNvCxnSpPr>
          <p:nvPr/>
        </p:nvCxnSpPr>
        <p:spPr>
          <a:xfrm rot="5400000" flipH="1" flipV="1">
            <a:off x="2311759" y="1546529"/>
            <a:ext cx="1552724" cy="179004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9B9F04-AC03-4A7F-8E39-1B672B9C94D2}"/>
              </a:ext>
            </a:extLst>
          </p:cNvPr>
          <p:cNvSpPr/>
          <p:nvPr/>
        </p:nvSpPr>
        <p:spPr>
          <a:xfrm>
            <a:off x="7871493" y="2951130"/>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TIC</a:t>
            </a:r>
            <a:endParaRPr lang="nl-NL" dirty="0">
              <a:solidFill>
                <a:schemeClr val="tx1"/>
              </a:solidFill>
            </a:endParaRPr>
          </a:p>
        </p:txBody>
      </p:sp>
      <p:sp>
        <p:nvSpPr>
          <p:cNvPr id="41" name="Rectangle 40">
            <a:extLst>
              <a:ext uri="{FF2B5EF4-FFF2-40B4-BE49-F238E27FC236}">
                <a16:creationId xmlns:a16="http://schemas.microsoft.com/office/drawing/2014/main" id="{DCCE481B-435A-482A-A1AA-40AA49B771CE}"/>
              </a:ext>
            </a:extLst>
          </p:cNvPr>
          <p:cNvSpPr/>
          <p:nvPr/>
        </p:nvSpPr>
        <p:spPr>
          <a:xfrm>
            <a:off x="7871493" y="3720675"/>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Υ</a:t>
            </a:r>
            <a:endParaRPr lang="nl-NL" dirty="0">
              <a:solidFill>
                <a:schemeClr val="tx1"/>
              </a:solidFill>
            </a:endParaRPr>
          </a:p>
        </p:txBody>
      </p:sp>
      <p:sp>
        <p:nvSpPr>
          <p:cNvPr id="42" name="Rectangle 41">
            <a:extLst>
              <a:ext uri="{FF2B5EF4-FFF2-40B4-BE49-F238E27FC236}">
                <a16:creationId xmlns:a16="http://schemas.microsoft.com/office/drawing/2014/main" id="{4BB2EB1B-1AF2-4177-AAE0-EFDDE8CC169B}"/>
              </a:ext>
            </a:extLst>
          </p:cNvPr>
          <p:cNvSpPr/>
          <p:nvPr/>
        </p:nvSpPr>
        <p:spPr>
          <a:xfrm>
            <a:off x="267425" y="3335902"/>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NO3</a:t>
            </a:r>
            <a:endParaRPr lang="nl-NL" dirty="0">
              <a:solidFill>
                <a:schemeClr val="tx1"/>
              </a:solidFill>
            </a:endParaRPr>
          </a:p>
        </p:txBody>
      </p:sp>
      <p:sp>
        <p:nvSpPr>
          <p:cNvPr id="43" name="Rectangle 42">
            <a:extLst>
              <a:ext uri="{FF2B5EF4-FFF2-40B4-BE49-F238E27FC236}">
                <a16:creationId xmlns:a16="http://schemas.microsoft.com/office/drawing/2014/main" id="{AD56B39D-736F-43FD-8DB6-8EE45C1C092F}"/>
              </a:ext>
            </a:extLst>
          </p:cNvPr>
          <p:cNvSpPr/>
          <p:nvPr/>
        </p:nvSpPr>
        <p:spPr>
          <a:xfrm>
            <a:off x="3294984" y="4426579"/>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PO4</a:t>
            </a:r>
            <a:endParaRPr lang="nl-NL" dirty="0">
              <a:solidFill>
                <a:schemeClr val="tx1"/>
              </a:solidFill>
            </a:endParaRPr>
          </a:p>
        </p:txBody>
      </p:sp>
      <p:cxnSp>
        <p:nvCxnSpPr>
          <p:cNvPr id="45" name="Straight Arrow Connector 44">
            <a:extLst>
              <a:ext uri="{FF2B5EF4-FFF2-40B4-BE49-F238E27FC236}">
                <a16:creationId xmlns:a16="http://schemas.microsoft.com/office/drawing/2014/main" id="{58543DD9-7359-43D4-95E3-91A5EA605EB5}"/>
              </a:ext>
            </a:extLst>
          </p:cNvPr>
          <p:cNvCxnSpPr>
            <a:cxnSpLocks/>
            <a:stCxn id="43" idx="0"/>
            <a:endCxn id="11" idx="2"/>
          </p:cNvCxnSpPr>
          <p:nvPr/>
        </p:nvCxnSpPr>
        <p:spPr>
          <a:xfrm flipV="1">
            <a:off x="3712809" y="3987459"/>
            <a:ext cx="1" cy="439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B621A3-35C5-4B41-BF22-72D240277B44}"/>
              </a:ext>
            </a:extLst>
          </p:cNvPr>
          <p:cNvCxnSpPr>
            <a:cxnSpLocks/>
            <a:stCxn id="42" idx="3"/>
            <a:endCxn id="3" idx="1"/>
          </p:cNvCxnSpPr>
          <p:nvPr/>
        </p:nvCxnSpPr>
        <p:spPr>
          <a:xfrm>
            <a:off x="1103075" y="3602685"/>
            <a:ext cx="46533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A2503E9-B037-4340-92CF-F94FAC1A6886}"/>
              </a:ext>
            </a:extLst>
          </p:cNvPr>
          <p:cNvCxnSpPr>
            <a:cxnSpLocks/>
            <a:stCxn id="40" idx="1"/>
            <a:endCxn id="12" idx="3"/>
          </p:cNvCxnSpPr>
          <p:nvPr/>
        </p:nvCxnSpPr>
        <p:spPr>
          <a:xfrm rot="10800000" flipV="1">
            <a:off x="7390727" y="3217912"/>
            <a:ext cx="480767" cy="384775"/>
          </a:xfrm>
          <a:prstGeom prst="bentConnector3">
            <a:avLst>
              <a:gd name="adj1" fmla="val 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1C1109F-2F70-49CD-9360-74DD5EAE3AB4}"/>
              </a:ext>
            </a:extLst>
          </p:cNvPr>
          <p:cNvCxnSpPr>
            <a:cxnSpLocks/>
            <a:stCxn id="41" idx="1"/>
            <a:endCxn id="12" idx="3"/>
          </p:cNvCxnSpPr>
          <p:nvPr/>
        </p:nvCxnSpPr>
        <p:spPr>
          <a:xfrm rot="10800000">
            <a:off x="7390727" y="3602688"/>
            <a:ext cx="480767" cy="384770"/>
          </a:xfrm>
          <a:prstGeom prst="bentConnector3">
            <a:avLst>
              <a:gd name="adj1" fmla="val 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E3EDA7-A9AC-426A-9F2B-CE8648B1DA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630" y="1584215"/>
            <a:ext cx="1162546" cy="872524"/>
          </a:xfrm>
          <a:prstGeom prst="rect">
            <a:avLst/>
          </a:prstGeom>
        </p:spPr>
      </p:pic>
      <p:sp>
        <p:nvSpPr>
          <p:cNvPr id="21" name="Rectangle 20">
            <a:extLst>
              <a:ext uri="{FF2B5EF4-FFF2-40B4-BE49-F238E27FC236}">
                <a16:creationId xmlns:a16="http://schemas.microsoft.com/office/drawing/2014/main" id="{724B0BD8-7D25-4F14-A4E2-22AB798DEBFD}"/>
              </a:ext>
            </a:extLst>
          </p:cNvPr>
          <p:cNvSpPr/>
          <p:nvPr/>
        </p:nvSpPr>
        <p:spPr>
          <a:xfrm>
            <a:off x="6136644" y="2456739"/>
            <a:ext cx="1074363" cy="215444"/>
          </a:xfrm>
          <a:prstGeom prst="rect">
            <a:avLst/>
          </a:prstGeom>
        </p:spPr>
        <p:txBody>
          <a:bodyPr wrap="square">
            <a:spAutoFit/>
          </a:bodyPr>
          <a:lstStyle/>
          <a:p>
            <a:r>
              <a:rPr lang="en-US" sz="400" i="1" dirty="0"/>
              <a:t>http://promac.no/drying-of-harvested-saccharina-latissima/</a:t>
            </a:r>
          </a:p>
        </p:txBody>
      </p:sp>
    </p:spTree>
    <p:extLst>
      <p:ext uri="{BB962C8B-B14F-4D97-AF65-F5344CB8AC3E}">
        <p14:creationId xmlns:p14="http://schemas.microsoft.com/office/powerpoint/2010/main" val="416860774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Broch</a:t>
            </a:r>
            <a:r>
              <a:rPr lang="en-US" dirty="0"/>
              <a:t> et al. (2012)</a:t>
            </a:r>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7</a:t>
            </a:fld>
            <a:endParaRPr lang="nl-NL"/>
          </a:p>
        </p:txBody>
      </p:sp>
      <p:pic>
        <p:nvPicPr>
          <p:cNvPr id="8" name="Picture 7"/>
          <p:cNvPicPr>
            <a:picLocks noChangeAspect="1"/>
          </p:cNvPicPr>
          <p:nvPr/>
        </p:nvPicPr>
        <p:blipFill>
          <a:blip r:embed="rId2"/>
          <a:stretch>
            <a:fillRect/>
          </a:stretch>
        </p:blipFill>
        <p:spPr>
          <a:xfrm>
            <a:off x="4381500" y="754389"/>
            <a:ext cx="4120860" cy="2941311"/>
          </a:xfrm>
          <a:prstGeom prst="rect">
            <a:avLst/>
          </a:prstGeom>
        </p:spPr>
      </p:pic>
      <p:pic>
        <p:nvPicPr>
          <p:cNvPr id="9" name="Picture 8"/>
          <p:cNvPicPr>
            <a:picLocks noChangeAspect="1"/>
          </p:cNvPicPr>
          <p:nvPr/>
        </p:nvPicPr>
        <p:blipFill>
          <a:blip r:embed="rId3"/>
          <a:stretch>
            <a:fillRect/>
          </a:stretch>
        </p:blipFill>
        <p:spPr>
          <a:xfrm>
            <a:off x="116340" y="756898"/>
            <a:ext cx="3947951" cy="2938802"/>
          </a:xfrm>
          <a:prstGeom prst="rect">
            <a:avLst/>
          </a:prstGeom>
        </p:spPr>
      </p:pic>
      <p:pic>
        <p:nvPicPr>
          <p:cNvPr id="10" name="Picture 9"/>
          <p:cNvPicPr>
            <a:picLocks noChangeAspect="1"/>
          </p:cNvPicPr>
          <p:nvPr/>
        </p:nvPicPr>
        <p:blipFill>
          <a:blip r:embed="rId4"/>
          <a:stretch>
            <a:fillRect/>
          </a:stretch>
        </p:blipFill>
        <p:spPr>
          <a:xfrm>
            <a:off x="116339" y="3616678"/>
            <a:ext cx="3947951" cy="1240111"/>
          </a:xfrm>
          <a:prstGeom prst="rect">
            <a:avLst/>
          </a:prstGeom>
        </p:spPr>
      </p:pic>
    </p:spTree>
    <p:extLst>
      <p:ext uri="{BB962C8B-B14F-4D97-AF65-F5344CB8AC3E}">
        <p14:creationId xmlns:p14="http://schemas.microsoft.com/office/powerpoint/2010/main" val="3113426223"/>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iamond 21"/>
          <p:cNvSpPr/>
          <p:nvPr/>
        </p:nvSpPr>
        <p:spPr>
          <a:xfrm>
            <a:off x="130257" y="2756261"/>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Key concepts – location in water column</a:t>
            </a:r>
          </a:p>
        </p:txBody>
      </p:sp>
      <p:sp>
        <p:nvSpPr>
          <p:cNvPr id="3" name="Content Placeholder 2"/>
          <p:cNvSpPr>
            <a:spLocks noGrp="1"/>
          </p:cNvSpPr>
          <p:nvPr>
            <p:ph idx="1"/>
          </p:nvPr>
        </p:nvSpPr>
        <p:spPr/>
        <p:txBody>
          <a:bodyPr/>
          <a:lstStyle/>
          <a:p>
            <a:r>
              <a:rPr lang="en-US" sz="1600" dirty="0"/>
              <a:t>Non-transportable substance, necessarily in g/m2 in DELWAQ</a:t>
            </a:r>
          </a:p>
          <a:p>
            <a:r>
              <a:rPr lang="en-US" sz="1600" dirty="0"/>
              <a:t>Grow dynamics dependent on surface area (</a:t>
            </a:r>
            <a:r>
              <a:rPr lang="en-US" sz="1600" dirty="0" err="1"/>
              <a:t>Broch</a:t>
            </a:r>
            <a:r>
              <a:rPr lang="en-US" sz="1600" dirty="0"/>
              <a:t> </a:t>
            </a:r>
            <a:r>
              <a:rPr lang="en-US" sz="1600" i="1" dirty="0"/>
              <a:t>et al.</a:t>
            </a:r>
            <a:r>
              <a:rPr lang="en-US" sz="1600" dirty="0"/>
              <a:t> (2012))</a:t>
            </a:r>
          </a:p>
          <a:p>
            <a:r>
              <a:rPr lang="en-US" sz="1600" dirty="0"/>
              <a:t>Ambient conditions experienced depends on length of frond and seeding depth</a:t>
            </a:r>
          </a:p>
          <a:p>
            <a:r>
              <a:rPr lang="en-US" sz="1600" b="1" dirty="0"/>
              <a:t>Consequence:</a:t>
            </a:r>
            <a:r>
              <a:rPr lang="en-US" sz="1600" dirty="0"/>
              <a:t> non-unique but DELWAQ equivalent configurations with different implications for mass balance</a:t>
            </a:r>
          </a:p>
          <a:p>
            <a:endParaRPr lang="en-US"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5 April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8</a:t>
            </a:fld>
            <a:endParaRPr lang="nl-NL"/>
          </a:p>
        </p:txBody>
      </p:sp>
      <p:pic>
        <p:nvPicPr>
          <p:cNvPr id="15" name="Picture 14"/>
          <p:cNvPicPr>
            <a:picLocks noChangeAspect="1"/>
          </p:cNvPicPr>
          <p:nvPr/>
        </p:nvPicPr>
        <p:blipFill>
          <a:blip r:embed="rId2"/>
          <a:stretch>
            <a:fillRect/>
          </a:stretch>
        </p:blipFill>
        <p:spPr>
          <a:xfrm>
            <a:off x="1717026" y="3455124"/>
            <a:ext cx="240986" cy="584128"/>
          </a:xfrm>
          <a:prstGeom prst="rect">
            <a:avLst/>
          </a:prstGeom>
        </p:spPr>
      </p:pic>
      <p:pic>
        <p:nvPicPr>
          <p:cNvPr id="23" name="Picture 22"/>
          <p:cNvPicPr>
            <a:picLocks noChangeAspect="1"/>
          </p:cNvPicPr>
          <p:nvPr/>
        </p:nvPicPr>
        <p:blipFill>
          <a:blip r:embed="rId2"/>
          <a:stretch>
            <a:fillRect/>
          </a:stretch>
        </p:blipFill>
        <p:spPr>
          <a:xfrm>
            <a:off x="1188873" y="3842655"/>
            <a:ext cx="240986" cy="584128"/>
          </a:xfrm>
          <a:prstGeom prst="rect">
            <a:avLst/>
          </a:prstGeom>
        </p:spPr>
      </p:pic>
      <p:pic>
        <p:nvPicPr>
          <p:cNvPr id="24" name="Picture 23"/>
          <p:cNvPicPr>
            <a:picLocks noChangeAspect="1"/>
          </p:cNvPicPr>
          <p:nvPr/>
        </p:nvPicPr>
        <p:blipFill>
          <a:blip r:embed="rId2"/>
          <a:stretch>
            <a:fillRect/>
          </a:stretch>
        </p:blipFill>
        <p:spPr>
          <a:xfrm>
            <a:off x="617803" y="3455124"/>
            <a:ext cx="240986" cy="584128"/>
          </a:xfrm>
          <a:prstGeom prst="rect">
            <a:avLst/>
          </a:prstGeom>
        </p:spPr>
      </p:pic>
      <p:pic>
        <p:nvPicPr>
          <p:cNvPr id="25" name="Picture 24"/>
          <p:cNvPicPr>
            <a:picLocks noChangeAspect="1"/>
          </p:cNvPicPr>
          <p:nvPr/>
        </p:nvPicPr>
        <p:blipFill>
          <a:blip r:embed="rId2"/>
          <a:stretch>
            <a:fillRect/>
          </a:stretch>
        </p:blipFill>
        <p:spPr>
          <a:xfrm>
            <a:off x="1185144" y="2996270"/>
            <a:ext cx="240986" cy="584128"/>
          </a:xfrm>
          <a:prstGeom prst="rect">
            <a:avLst/>
          </a:prstGeom>
        </p:spPr>
      </p:pic>
      <p:sp>
        <p:nvSpPr>
          <p:cNvPr id="26" name="Diamond 25"/>
          <p:cNvSpPr/>
          <p:nvPr/>
        </p:nvSpPr>
        <p:spPr>
          <a:xfrm>
            <a:off x="4507377" y="2756261"/>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stretch>
            <a:fillRect/>
          </a:stretch>
        </p:blipFill>
        <p:spPr>
          <a:xfrm>
            <a:off x="5409509" y="2477061"/>
            <a:ext cx="553954" cy="1342734"/>
          </a:xfrm>
          <a:prstGeom prst="rect">
            <a:avLst/>
          </a:prstGeom>
        </p:spPr>
      </p:pic>
      <p:sp>
        <p:nvSpPr>
          <p:cNvPr id="31" name="TextBox 30"/>
          <p:cNvSpPr txBox="1"/>
          <p:nvPr/>
        </p:nvSpPr>
        <p:spPr>
          <a:xfrm>
            <a:off x="2567586" y="3270134"/>
            <a:ext cx="1846980" cy="1169551"/>
          </a:xfrm>
          <a:prstGeom prst="rect">
            <a:avLst/>
          </a:prstGeom>
          <a:noFill/>
        </p:spPr>
        <p:txBody>
          <a:bodyPr wrap="none" rtlCol="0">
            <a:spAutoFit/>
          </a:bodyPr>
          <a:lstStyle/>
          <a:p>
            <a:r>
              <a:rPr lang="en-US" sz="1400" u="sng" dirty="0"/>
              <a:t>Example 1:</a:t>
            </a:r>
          </a:p>
          <a:p>
            <a:r>
              <a:rPr lang="en-US" sz="1400" u="sng" dirty="0"/>
              <a:t>High seeding density</a:t>
            </a:r>
          </a:p>
          <a:p>
            <a:r>
              <a:rPr lang="en-US" sz="1400" dirty="0"/>
              <a:t>Mass = 40g/m2</a:t>
            </a:r>
          </a:p>
          <a:p>
            <a:r>
              <a:rPr lang="en-US" sz="1400" dirty="0"/>
              <a:t>Area =  0.24 m2</a:t>
            </a:r>
          </a:p>
          <a:p>
            <a:r>
              <a:rPr lang="en-US" sz="1400" b="1" dirty="0"/>
              <a:t>Height = 0.2 m</a:t>
            </a:r>
          </a:p>
        </p:txBody>
      </p:sp>
      <p:sp>
        <p:nvSpPr>
          <p:cNvPr id="32" name="TextBox 31"/>
          <p:cNvSpPr txBox="1"/>
          <p:nvPr/>
        </p:nvSpPr>
        <p:spPr>
          <a:xfrm>
            <a:off x="6957777" y="3217635"/>
            <a:ext cx="1806905" cy="1169551"/>
          </a:xfrm>
          <a:prstGeom prst="rect">
            <a:avLst/>
          </a:prstGeom>
          <a:noFill/>
        </p:spPr>
        <p:txBody>
          <a:bodyPr wrap="none" rtlCol="0">
            <a:spAutoFit/>
          </a:bodyPr>
          <a:lstStyle/>
          <a:p>
            <a:r>
              <a:rPr lang="en-US" sz="1400" u="sng" dirty="0"/>
              <a:t>Example 2:</a:t>
            </a:r>
          </a:p>
          <a:p>
            <a:r>
              <a:rPr lang="en-US" sz="1400" u="sng" dirty="0"/>
              <a:t>Low seeding density</a:t>
            </a:r>
          </a:p>
          <a:p>
            <a:r>
              <a:rPr lang="en-US" sz="1400" dirty="0"/>
              <a:t>Mass = 40g/m2</a:t>
            </a:r>
          </a:p>
          <a:p>
            <a:r>
              <a:rPr lang="en-US" sz="1400" dirty="0"/>
              <a:t>Area =  0.24 m2</a:t>
            </a:r>
          </a:p>
          <a:p>
            <a:r>
              <a:rPr lang="en-US" sz="1400" b="1" dirty="0"/>
              <a:t>Height = 0.8 m</a:t>
            </a:r>
          </a:p>
        </p:txBody>
      </p:sp>
    </p:spTree>
    <p:extLst>
      <p:ext uri="{BB962C8B-B14F-4D97-AF65-F5344CB8AC3E}">
        <p14:creationId xmlns:p14="http://schemas.microsoft.com/office/powerpoint/2010/main" val="51166080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Diamond 77">
            <a:extLst>
              <a:ext uri="{FF2B5EF4-FFF2-40B4-BE49-F238E27FC236}">
                <a16:creationId xmlns:a16="http://schemas.microsoft.com/office/drawing/2014/main" id="{0C95F2B2-1984-4B43-9C14-3934B7F807FE}"/>
              </a:ext>
            </a:extLst>
          </p:cNvPr>
          <p:cNvSpPr/>
          <p:nvPr/>
        </p:nvSpPr>
        <p:spPr>
          <a:xfrm>
            <a:off x="4353447" y="3033627"/>
            <a:ext cx="2258544" cy="2029331"/>
          </a:xfrm>
          <a:prstGeom prst="diamond">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6E0526E3-6D52-4DAD-9A35-D6C0D1DB8B80}"/>
              </a:ext>
            </a:extLst>
          </p:cNvPr>
          <p:cNvSpPr/>
          <p:nvPr/>
        </p:nvSpPr>
        <p:spPr>
          <a:xfrm>
            <a:off x="-94952" y="3020521"/>
            <a:ext cx="2258544" cy="2029331"/>
          </a:xfrm>
          <a:prstGeom prst="diamond">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100584" y="816818"/>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Further examples for 1 given m2</a:t>
            </a:r>
          </a:p>
        </p:txBody>
      </p:sp>
      <p:sp>
        <p:nvSpPr>
          <p:cNvPr id="6" name="Slide Number Placeholder 5"/>
          <p:cNvSpPr>
            <a:spLocks noGrp="1"/>
          </p:cNvSpPr>
          <p:nvPr>
            <p:ph type="sldNum" sz="quarter" idx="12"/>
          </p:nvPr>
        </p:nvSpPr>
        <p:spPr>
          <a:xfrm>
            <a:off x="6738214" y="4932712"/>
            <a:ext cx="468313" cy="240506"/>
          </a:xfrm>
        </p:spPr>
        <p:txBody>
          <a:bodyPr/>
          <a:lstStyle/>
          <a:p>
            <a:pPr>
              <a:defRPr/>
            </a:pPr>
            <a:fld id="{2085904F-3A1F-4FFC-BBBB-CCD2566169F9}" type="slidenum">
              <a:rPr lang="nl-NL" smtClean="0"/>
              <a:pPr>
                <a:defRPr/>
              </a:pPr>
              <a:t>9</a:t>
            </a:fld>
            <a:endParaRPr lang="nl-NL"/>
          </a:p>
        </p:txBody>
      </p:sp>
      <p:pic>
        <p:nvPicPr>
          <p:cNvPr id="15" name="Picture 14"/>
          <p:cNvPicPr>
            <a:picLocks noChangeAspect="1"/>
          </p:cNvPicPr>
          <p:nvPr/>
        </p:nvPicPr>
        <p:blipFill>
          <a:blip r:embed="rId2"/>
          <a:stretch>
            <a:fillRect/>
          </a:stretch>
        </p:blipFill>
        <p:spPr>
          <a:xfrm>
            <a:off x="1486185" y="1515681"/>
            <a:ext cx="240986" cy="584128"/>
          </a:xfrm>
          <a:prstGeom prst="rect">
            <a:avLst/>
          </a:prstGeom>
        </p:spPr>
      </p:pic>
      <p:pic>
        <p:nvPicPr>
          <p:cNvPr id="23" name="Picture 22"/>
          <p:cNvPicPr>
            <a:picLocks noChangeAspect="1"/>
          </p:cNvPicPr>
          <p:nvPr/>
        </p:nvPicPr>
        <p:blipFill>
          <a:blip r:embed="rId2"/>
          <a:stretch>
            <a:fillRect/>
          </a:stretch>
        </p:blipFill>
        <p:spPr>
          <a:xfrm>
            <a:off x="958032" y="1903212"/>
            <a:ext cx="240986" cy="584128"/>
          </a:xfrm>
          <a:prstGeom prst="rect">
            <a:avLst/>
          </a:prstGeom>
        </p:spPr>
      </p:pic>
      <p:pic>
        <p:nvPicPr>
          <p:cNvPr id="24" name="Picture 23"/>
          <p:cNvPicPr>
            <a:picLocks noChangeAspect="1"/>
          </p:cNvPicPr>
          <p:nvPr/>
        </p:nvPicPr>
        <p:blipFill>
          <a:blip r:embed="rId2"/>
          <a:stretch>
            <a:fillRect/>
          </a:stretch>
        </p:blipFill>
        <p:spPr>
          <a:xfrm>
            <a:off x="386962" y="1515681"/>
            <a:ext cx="240986" cy="584128"/>
          </a:xfrm>
          <a:prstGeom prst="rect">
            <a:avLst/>
          </a:prstGeom>
        </p:spPr>
      </p:pic>
      <p:pic>
        <p:nvPicPr>
          <p:cNvPr id="25" name="Picture 24"/>
          <p:cNvPicPr>
            <a:picLocks noChangeAspect="1"/>
          </p:cNvPicPr>
          <p:nvPr/>
        </p:nvPicPr>
        <p:blipFill>
          <a:blip r:embed="rId2"/>
          <a:stretch>
            <a:fillRect/>
          </a:stretch>
        </p:blipFill>
        <p:spPr>
          <a:xfrm>
            <a:off x="954303" y="1056827"/>
            <a:ext cx="240986" cy="584128"/>
          </a:xfrm>
          <a:prstGeom prst="rect">
            <a:avLst/>
          </a:prstGeom>
        </p:spPr>
      </p:pic>
      <p:sp>
        <p:nvSpPr>
          <p:cNvPr id="26" name="Diamond 25"/>
          <p:cNvSpPr/>
          <p:nvPr/>
        </p:nvSpPr>
        <p:spPr>
          <a:xfrm>
            <a:off x="4406793" y="816818"/>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a:stretch>
            <a:fillRect/>
          </a:stretch>
        </p:blipFill>
        <p:spPr>
          <a:xfrm>
            <a:off x="5308925" y="537618"/>
            <a:ext cx="553954" cy="1342734"/>
          </a:xfrm>
          <a:prstGeom prst="rect">
            <a:avLst/>
          </a:prstGeom>
        </p:spPr>
      </p:pic>
      <p:sp>
        <p:nvSpPr>
          <p:cNvPr id="31" name="TextBox 30"/>
          <p:cNvSpPr txBox="1"/>
          <p:nvPr/>
        </p:nvSpPr>
        <p:spPr>
          <a:xfrm>
            <a:off x="2241972" y="1210714"/>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0.67 m2</a:t>
            </a:r>
          </a:p>
          <a:p>
            <a:r>
              <a:rPr lang="en-US" sz="1400" dirty="0" err="1"/>
              <a:t>LocAreaMAL</a:t>
            </a:r>
            <a:r>
              <a:rPr lang="en-US" sz="1400" dirty="0"/>
              <a:t>=  0.67 m2</a:t>
            </a:r>
          </a:p>
          <a:p>
            <a:r>
              <a:rPr lang="en-GB" sz="1400" dirty="0"/>
              <a:t>N</a:t>
            </a:r>
            <a:r>
              <a:rPr lang="en-US" sz="1400" dirty="0"/>
              <a:t>frond = 4</a:t>
            </a:r>
          </a:p>
          <a:p>
            <a:r>
              <a:rPr lang="en-GB" sz="1400" dirty="0"/>
              <a:t>L</a:t>
            </a:r>
            <a:r>
              <a:rPr lang="en-US" sz="1400" dirty="0" err="1"/>
              <a:t>inDenMAL</a:t>
            </a:r>
            <a:r>
              <a:rPr lang="en-US" sz="1400" dirty="0"/>
              <a:t> = 50*4 = 400 g/m3</a:t>
            </a:r>
          </a:p>
          <a:p>
            <a:r>
              <a:rPr lang="en-GB" sz="1400" dirty="0"/>
              <a:t>M</a:t>
            </a:r>
            <a:r>
              <a:rPr lang="en-US" sz="1400" dirty="0"/>
              <a:t>ALS0 = 0.06*4 = 0.24 m2</a:t>
            </a:r>
          </a:p>
          <a:p>
            <a:r>
              <a:rPr lang="en-US" sz="1400" b="1" dirty="0"/>
              <a:t>Height = 0.2 m</a:t>
            </a:r>
          </a:p>
        </p:txBody>
      </p:sp>
      <p:sp>
        <p:nvSpPr>
          <p:cNvPr id="32" name="TextBox 31"/>
          <p:cNvSpPr txBox="1"/>
          <p:nvPr/>
        </p:nvSpPr>
        <p:spPr>
          <a:xfrm>
            <a:off x="6766663" y="1278192"/>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  0.67 m2</a:t>
            </a:r>
          </a:p>
          <a:p>
            <a:r>
              <a:rPr lang="en-US" sz="1400" dirty="0" err="1"/>
              <a:t>LocAreaMAL</a:t>
            </a:r>
            <a:r>
              <a:rPr lang="en-US" sz="1400" dirty="0"/>
              <a:t>=  0.67 m2</a:t>
            </a:r>
          </a:p>
          <a:p>
            <a:r>
              <a:rPr lang="en-GB" sz="1400" dirty="0"/>
              <a:t>N</a:t>
            </a:r>
            <a:r>
              <a:rPr lang="en-US" sz="1400" dirty="0"/>
              <a:t>frond = 1</a:t>
            </a:r>
          </a:p>
          <a:p>
            <a:r>
              <a:rPr lang="en-GB" sz="1400" dirty="0" err="1"/>
              <a:t>LinDenMAL</a:t>
            </a:r>
            <a:r>
              <a:rPr lang="en-GB" sz="1400" dirty="0"/>
              <a:t> = 50*1 = 100 g/m3</a:t>
            </a:r>
            <a:endParaRPr lang="en-US" sz="1400" dirty="0"/>
          </a:p>
          <a:p>
            <a:r>
              <a:rPr lang="en-GB" sz="1400" dirty="0"/>
              <a:t>M</a:t>
            </a:r>
            <a:r>
              <a:rPr lang="en-US" sz="1400" dirty="0"/>
              <a:t>ALS0 = 0.06 * 1 = 0.06 m2</a:t>
            </a:r>
          </a:p>
          <a:p>
            <a:r>
              <a:rPr lang="en-US" sz="1400" b="1" dirty="0"/>
              <a:t>Height = 0.8 m</a:t>
            </a:r>
          </a:p>
        </p:txBody>
      </p:sp>
      <p:sp>
        <p:nvSpPr>
          <p:cNvPr id="21" name="Diamond 20">
            <a:extLst>
              <a:ext uri="{FF2B5EF4-FFF2-40B4-BE49-F238E27FC236}">
                <a16:creationId xmlns:a16="http://schemas.microsoft.com/office/drawing/2014/main" id="{1A91B59A-B230-4557-AC8D-F6ED2F1E1899}"/>
              </a:ext>
            </a:extLst>
          </p:cNvPr>
          <p:cNvSpPr/>
          <p:nvPr/>
        </p:nvSpPr>
        <p:spPr>
          <a:xfrm>
            <a:off x="528621" y="403579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7C0E15F-91E0-404A-9371-3A7BE4B22285}"/>
              </a:ext>
            </a:extLst>
          </p:cNvPr>
          <p:cNvPicPr>
            <a:picLocks noChangeAspect="1"/>
          </p:cNvPicPr>
          <p:nvPr/>
        </p:nvPicPr>
        <p:blipFill>
          <a:blip r:embed="rId2"/>
          <a:stretch>
            <a:fillRect/>
          </a:stretch>
        </p:blipFill>
        <p:spPr>
          <a:xfrm>
            <a:off x="984713" y="4106183"/>
            <a:ext cx="106122" cy="257231"/>
          </a:xfrm>
          <a:prstGeom prst="rect">
            <a:avLst/>
          </a:prstGeom>
        </p:spPr>
      </p:pic>
      <p:pic>
        <p:nvPicPr>
          <p:cNvPr id="29" name="Picture 28">
            <a:extLst>
              <a:ext uri="{FF2B5EF4-FFF2-40B4-BE49-F238E27FC236}">
                <a16:creationId xmlns:a16="http://schemas.microsoft.com/office/drawing/2014/main" id="{0E80ED2D-E608-49F2-9EF5-E08478FBFEEB}"/>
              </a:ext>
            </a:extLst>
          </p:cNvPr>
          <p:cNvPicPr>
            <a:picLocks noChangeAspect="1"/>
          </p:cNvPicPr>
          <p:nvPr/>
        </p:nvPicPr>
        <p:blipFill>
          <a:blip r:embed="rId2"/>
          <a:stretch>
            <a:fillRect/>
          </a:stretch>
        </p:blipFill>
        <p:spPr>
          <a:xfrm>
            <a:off x="1212759" y="4351558"/>
            <a:ext cx="106122" cy="257231"/>
          </a:xfrm>
          <a:prstGeom prst="rect">
            <a:avLst/>
          </a:prstGeom>
        </p:spPr>
      </p:pic>
      <p:pic>
        <p:nvPicPr>
          <p:cNvPr id="30" name="Picture 29">
            <a:extLst>
              <a:ext uri="{FF2B5EF4-FFF2-40B4-BE49-F238E27FC236}">
                <a16:creationId xmlns:a16="http://schemas.microsoft.com/office/drawing/2014/main" id="{A2634043-4421-4999-A51B-4B4330E988B5}"/>
              </a:ext>
            </a:extLst>
          </p:cNvPr>
          <p:cNvPicPr>
            <a:picLocks noChangeAspect="1"/>
          </p:cNvPicPr>
          <p:nvPr/>
        </p:nvPicPr>
        <p:blipFill>
          <a:blip r:embed="rId2"/>
          <a:stretch>
            <a:fillRect/>
          </a:stretch>
        </p:blipFill>
        <p:spPr>
          <a:xfrm>
            <a:off x="761150" y="4351558"/>
            <a:ext cx="106122" cy="257231"/>
          </a:xfrm>
          <a:prstGeom prst="rect">
            <a:avLst/>
          </a:prstGeom>
        </p:spPr>
      </p:pic>
      <p:pic>
        <p:nvPicPr>
          <p:cNvPr id="33" name="Picture 32">
            <a:extLst>
              <a:ext uri="{FF2B5EF4-FFF2-40B4-BE49-F238E27FC236}">
                <a16:creationId xmlns:a16="http://schemas.microsoft.com/office/drawing/2014/main" id="{540F8717-4CA6-4895-AB92-B18D761EEAB2}"/>
              </a:ext>
            </a:extLst>
          </p:cNvPr>
          <p:cNvPicPr>
            <a:picLocks noChangeAspect="1"/>
          </p:cNvPicPr>
          <p:nvPr/>
        </p:nvPicPr>
        <p:blipFill>
          <a:blip r:embed="rId2"/>
          <a:stretch>
            <a:fillRect/>
          </a:stretch>
        </p:blipFill>
        <p:spPr>
          <a:xfrm>
            <a:off x="984713" y="4540742"/>
            <a:ext cx="106122" cy="257231"/>
          </a:xfrm>
          <a:prstGeom prst="rect">
            <a:avLst/>
          </a:prstGeom>
        </p:spPr>
      </p:pic>
      <p:sp>
        <p:nvSpPr>
          <p:cNvPr id="34" name="Diamond 33">
            <a:extLst>
              <a:ext uri="{FF2B5EF4-FFF2-40B4-BE49-F238E27FC236}">
                <a16:creationId xmlns:a16="http://schemas.microsoft.com/office/drawing/2014/main" id="{AF4F8573-2FBE-4945-BC41-90F446419CC8}"/>
              </a:ext>
            </a:extLst>
          </p:cNvPr>
          <p:cNvSpPr/>
          <p:nvPr/>
        </p:nvSpPr>
        <p:spPr>
          <a:xfrm>
            <a:off x="19468" y="3589213"/>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14752AE5-2047-401C-84A9-D97A647E824F}"/>
              </a:ext>
            </a:extLst>
          </p:cNvPr>
          <p:cNvPicPr>
            <a:picLocks noChangeAspect="1"/>
          </p:cNvPicPr>
          <p:nvPr/>
        </p:nvPicPr>
        <p:blipFill>
          <a:blip r:embed="rId2"/>
          <a:stretch>
            <a:fillRect/>
          </a:stretch>
        </p:blipFill>
        <p:spPr>
          <a:xfrm>
            <a:off x="475560" y="3659599"/>
            <a:ext cx="106122" cy="257231"/>
          </a:xfrm>
          <a:prstGeom prst="rect">
            <a:avLst/>
          </a:prstGeom>
        </p:spPr>
      </p:pic>
      <p:pic>
        <p:nvPicPr>
          <p:cNvPr id="36" name="Picture 35">
            <a:extLst>
              <a:ext uri="{FF2B5EF4-FFF2-40B4-BE49-F238E27FC236}">
                <a16:creationId xmlns:a16="http://schemas.microsoft.com/office/drawing/2014/main" id="{EF3577A0-A17A-48EB-AD00-2989967B9335}"/>
              </a:ext>
            </a:extLst>
          </p:cNvPr>
          <p:cNvPicPr>
            <a:picLocks noChangeAspect="1"/>
          </p:cNvPicPr>
          <p:nvPr/>
        </p:nvPicPr>
        <p:blipFill>
          <a:blip r:embed="rId2"/>
          <a:stretch>
            <a:fillRect/>
          </a:stretch>
        </p:blipFill>
        <p:spPr>
          <a:xfrm>
            <a:off x="703606" y="3904974"/>
            <a:ext cx="106122" cy="257231"/>
          </a:xfrm>
          <a:prstGeom prst="rect">
            <a:avLst/>
          </a:prstGeom>
        </p:spPr>
      </p:pic>
      <p:pic>
        <p:nvPicPr>
          <p:cNvPr id="37" name="Picture 36">
            <a:extLst>
              <a:ext uri="{FF2B5EF4-FFF2-40B4-BE49-F238E27FC236}">
                <a16:creationId xmlns:a16="http://schemas.microsoft.com/office/drawing/2014/main" id="{E6BAB968-28AB-4664-A65C-CE6435CFF88E}"/>
              </a:ext>
            </a:extLst>
          </p:cNvPr>
          <p:cNvPicPr>
            <a:picLocks noChangeAspect="1"/>
          </p:cNvPicPr>
          <p:nvPr/>
        </p:nvPicPr>
        <p:blipFill>
          <a:blip r:embed="rId2"/>
          <a:stretch>
            <a:fillRect/>
          </a:stretch>
        </p:blipFill>
        <p:spPr>
          <a:xfrm>
            <a:off x="251997" y="3904974"/>
            <a:ext cx="106122" cy="257231"/>
          </a:xfrm>
          <a:prstGeom prst="rect">
            <a:avLst/>
          </a:prstGeom>
        </p:spPr>
      </p:pic>
      <p:pic>
        <p:nvPicPr>
          <p:cNvPr id="38" name="Picture 37">
            <a:extLst>
              <a:ext uri="{FF2B5EF4-FFF2-40B4-BE49-F238E27FC236}">
                <a16:creationId xmlns:a16="http://schemas.microsoft.com/office/drawing/2014/main" id="{93DCC624-40EF-4737-8709-232A84250260}"/>
              </a:ext>
            </a:extLst>
          </p:cNvPr>
          <p:cNvPicPr>
            <a:picLocks noChangeAspect="1"/>
          </p:cNvPicPr>
          <p:nvPr/>
        </p:nvPicPr>
        <p:blipFill>
          <a:blip r:embed="rId2"/>
          <a:stretch>
            <a:fillRect/>
          </a:stretch>
        </p:blipFill>
        <p:spPr>
          <a:xfrm>
            <a:off x="475560" y="4094158"/>
            <a:ext cx="106122" cy="257231"/>
          </a:xfrm>
          <a:prstGeom prst="rect">
            <a:avLst/>
          </a:prstGeom>
        </p:spPr>
      </p:pic>
      <p:sp>
        <p:nvSpPr>
          <p:cNvPr id="39" name="Diamond 38">
            <a:extLst>
              <a:ext uri="{FF2B5EF4-FFF2-40B4-BE49-F238E27FC236}">
                <a16:creationId xmlns:a16="http://schemas.microsoft.com/office/drawing/2014/main" id="{3369C811-395D-4A00-B23B-D2415425C103}"/>
              </a:ext>
            </a:extLst>
          </p:cNvPr>
          <p:cNvSpPr/>
          <p:nvPr/>
        </p:nvSpPr>
        <p:spPr>
          <a:xfrm>
            <a:off x="526970" y="3147042"/>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37E9F0DB-EDA7-4020-93B7-B02339095849}"/>
              </a:ext>
            </a:extLst>
          </p:cNvPr>
          <p:cNvPicPr>
            <a:picLocks noChangeAspect="1"/>
          </p:cNvPicPr>
          <p:nvPr/>
        </p:nvPicPr>
        <p:blipFill>
          <a:blip r:embed="rId2"/>
          <a:stretch>
            <a:fillRect/>
          </a:stretch>
        </p:blipFill>
        <p:spPr>
          <a:xfrm>
            <a:off x="983062" y="3217428"/>
            <a:ext cx="106122" cy="257231"/>
          </a:xfrm>
          <a:prstGeom prst="rect">
            <a:avLst/>
          </a:prstGeom>
        </p:spPr>
      </p:pic>
      <p:pic>
        <p:nvPicPr>
          <p:cNvPr id="41" name="Picture 40">
            <a:extLst>
              <a:ext uri="{FF2B5EF4-FFF2-40B4-BE49-F238E27FC236}">
                <a16:creationId xmlns:a16="http://schemas.microsoft.com/office/drawing/2014/main" id="{1B938E1C-E337-4117-870A-9C14B9501457}"/>
              </a:ext>
            </a:extLst>
          </p:cNvPr>
          <p:cNvPicPr>
            <a:picLocks noChangeAspect="1"/>
          </p:cNvPicPr>
          <p:nvPr/>
        </p:nvPicPr>
        <p:blipFill>
          <a:blip r:embed="rId2"/>
          <a:stretch>
            <a:fillRect/>
          </a:stretch>
        </p:blipFill>
        <p:spPr>
          <a:xfrm>
            <a:off x="1211108" y="3462803"/>
            <a:ext cx="106122" cy="257231"/>
          </a:xfrm>
          <a:prstGeom prst="rect">
            <a:avLst/>
          </a:prstGeom>
        </p:spPr>
      </p:pic>
      <p:pic>
        <p:nvPicPr>
          <p:cNvPr id="42" name="Picture 41">
            <a:extLst>
              <a:ext uri="{FF2B5EF4-FFF2-40B4-BE49-F238E27FC236}">
                <a16:creationId xmlns:a16="http://schemas.microsoft.com/office/drawing/2014/main" id="{DA36BC19-9DD4-4CCD-B4D6-49DAE8BE0052}"/>
              </a:ext>
            </a:extLst>
          </p:cNvPr>
          <p:cNvPicPr>
            <a:picLocks noChangeAspect="1"/>
          </p:cNvPicPr>
          <p:nvPr/>
        </p:nvPicPr>
        <p:blipFill>
          <a:blip r:embed="rId2"/>
          <a:stretch>
            <a:fillRect/>
          </a:stretch>
        </p:blipFill>
        <p:spPr>
          <a:xfrm>
            <a:off x="759499" y="3462803"/>
            <a:ext cx="106122" cy="257231"/>
          </a:xfrm>
          <a:prstGeom prst="rect">
            <a:avLst/>
          </a:prstGeom>
        </p:spPr>
      </p:pic>
      <p:pic>
        <p:nvPicPr>
          <p:cNvPr id="43" name="Picture 42">
            <a:extLst>
              <a:ext uri="{FF2B5EF4-FFF2-40B4-BE49-F238E27FC236}">
                <a16:creationId xmlns:a16="http://schemas.microsoft.com/office/drawing/2014/main" id="{AC2DBEAB-7A84-4D90-B4E7-6C2570F68E30}"/>
              </a:ext>
            </a:extLst>
          </p:cNvPr>
          <p:cNvPicPr>
            <a:picLocks noChangeAspect="1"/>
          </p:cNvPicPr>
          <p:nvPr/>
        </p:nvPicPr>
        <p:blipFill>
          <a:blip r:embed="rId2"/>
          <a:stretch>
            <a:fillRect/>
          </a:stretch>
        </p:blipFill>
        <p:spPr>
          <a:xfrm>
            <a:off x="983062" y="3651987"/>
            <a:ext cx="106122" cy="257231"/>
          </a:xfrm>
          <a:prstGeom prst="rect">
            <a:avLst/>
          </a:prstGeom>
        </p:spPr>
      </p:pic>
      <p:sp>
        <p:nvSpPr>
          <p:cNvPr id="44" name="Diamond 43">
            <a:extLst>
              <a:ext uri="{FF2B5EF4-FFF2-40B4-BE49-F238E27FC236}">
                <a16:creationId xmlns:a16="http://schemas.microsoft.com/office/drawing/2014/main" id="{7C5A5735-6ECA-4A71-B953-A1EF4CA24371}"/>
              </a:ext>
            </a:extLst>
          </p:cNvPr>
          <p:cNvSpPr/>
          <p:nvPr/>
        </p:nvSpPr>
        <p:spPr>
          <a:xfrm>
            <a:off x="1034472" y="3600333"/>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024F854C-0B4C-4B03-BC26-5A274FC88B66}"/>
              </a:ext>
            </a:extLst>
          </p:cNvPr>
          <p:cNvPicPr>
            <a:picLocks noChangeAspect="1"/>
          </p:cNvPicPr>
          <p:nvPr/>
        </p:nvPicPr>
        <p:blipFill>
          <a:blip r:embed="rId2"/>
          <a:stretch>
            <a:fillRect/>
          </a:stretch>
        </p:blipFill>
        <p:spPr>
          <a:xfrm>
            <a:off x="1490564" y="3670719"/>
            <a:ext cx="106122" cy="257231"/>
          </a:xfrm>
          <a:prstGeom prst="rect">
            <a:avLst/>
          </a:prstGeom>
        </p:spPr>
      </p:pic>
      <p:pic>
        <p:nvPicPr>
          <p:cNvPr id="46" name="Picture 45">
            <a:extLst>
              <a:ext uri="{FF2B5EF4-FFF2-40B4-BE49-F238E27FC236}">
                <a16:creationId xmlns:a16="http://schemas.microsoft.com/office/drawing/2014/main" id="{9530A1BA-6BB0-4A01-959A-08FBC1CF1081}"/>
              </a:ext>
            </a:extLst>
          </p:cNvPr>
          <p:cNvPicPr>
            <a:picLocks noChangeAspect="1"/>
          </p:cNvPicPr>
          <p:nvPr/>
        </p:nvPicPr>
        <p:blipFill>
          <a:blip r:embed="rId2"/>
          <a:stretch>
            <a:fillRect/>
          </a:stretch>
        </p:blipFill>
        <p:spPr>
          <a:xfrm>
            <a:off x="1718610" y="3916094"/>
            <a:ext cx="106122" cy="257231"/>
          </a:xfrm>
          <a:prstGeom prst="rect">
            <a:avLst/>
          </a:prstGeom>
        </p:spPr>
      </p:pic>
      <p:pic>
        <p:nvPicPr>
          <p:cNvPr id="47" name="Picture 46">
            <a:extLst>
              <a:ext uri="{FF2B5EF4-FFF2-40B4-BE49-F238E27FC236}">
                <a16:creationId xmlns:a16="http://schemas.microsoft.com/office/drawing/2014/main" id="{4C96FACA-E213-451F-BF1C-7C078475410E}"/>
              </a:ext>
            </a:extLst>
          </p:cNvPr>
          <p:cNvPicPr>
            <a:picLocks noChangeAspect="1"/>
          </p:cNvPicPr>
          <p:nvPr/>
        </p:nvPicPr>
        <p:blipFill>
          <a:blip r:embed="rId2"/>
          <a:stretch>
            <a:fillRect/>
          </a:stretch>
        </p:blipFill>
        <p:spPr>
          <a:xfrm>
            <a:off x="1267001" y="3916094"/>
            <a:ext cx="106122" cy="257231"/>
          </a:xfrm>
          <a:prstGeom prst="rect">
            <a:avLst/>
          </a:prstGeom>
        </p:spPr>
      </p:pic>
      <p:pic>
        <p:nvPicPr>
          <p:cNvPr id="48" name="Picture 47">
            <a:extLst>
              <a:ext uri="{FF2B5EF4-FFF2-40B4-BE49-F238E27FC236}">
                <a16:creationId xmlns:a16="http://schemas.microsoft.com/office/drawing/2014/main" id="{0EB16F85-DE4A-4A0D-ACC4-22B2A9072BF2}"/>
              </a:ext>
            </a:extLst>
          </p:cNvPr>
          <p:cNvPicPr>
            <a:picLocks noChangeAspect="1"/>
          </p:cNvPicPr>
          <p:nvPr/>
        </p:nvPicPr>
        <p:blipFill>
          <a:blip r:embed="rId2"/>
          <a:stretch>
            <a:fillRect/>
          </a:stretch>
        </p:blipFill>
        <p:spPr>
          <a:xfrm>
            <a:off x="1490564" y="4105278"/>
            <a:ext cx="106122" cy="257231"/>
          </a:xfrm>
          <a:prstGeom prst="rect">
            <a:avLst/>
          </a:prstGeom>
        </p:spPr>
      </p:pic>
      <p:sp>
        <p:nvSpPr>
          <p:cNvPr id="51" name="Diamond 50">
            <a:extLst>
              <a:ext uri="{FF2B5EF4-FFF2-40B4-BE49-F238E27FC236}">
                <a16:creationId xmlns:a16="http://schemas.microsoft.com/office/drawing/2014/main" id="{6F2E30CC-1BA3-4103-B9D6-469F45F319B6}"/>
              </a:ext>
            </a:extLst>
          </p:cNvPr>
          <p:cNvSpPr/>
          <p:nvPr/>
        </p:nvSpPr>
        <p:spPr>
          <a:xfrm>
            <a:off x="4972878" y="4044471"/>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iamond 55">
            <a:extLst>
              <a:ext uri="{FF2B5EF4-FFF2-40B4-BE49-F238E27FC236}">
                <a16:creationId xmlns:a16="http://schemas.microsoft.com/office/drawing/2014/main" id="{B631632C-0CEF-4AAD-8845-D54179AE6D7E}"/>
              </a:ext>
            </a:extLst>
          </p:cNvPr>
          <p:cNvSpPr/>
          <p:nvPr/>
        </p:nvSpPr>
        <p:spPr>
          <a:xfrm>
            <a:off x="4463725" y="359788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a:extLst>
              <a:ext uri="{FF2B5EF4-FFF2-40B4-BE49-F238E27FC236}">
                <a16:creationId xmlns:a16="http://schemas.microsoft.com/office/drawing/2014/main" id="{B91707F5-DAFB-4964-B307-FCE553971F48}"/>
              </a:ext>
            </a:extLst>
          </p:cNvPr>
          <p:cNvSpPr/>
          <p:nvPr/>
        </p:nvSpPr>
        <p:spPr>
          <a:xfrm>
            <a:off x="4971227" y="3155716"/>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54DB99F7-49BB-44E3-9600-FA6D4D92B245}"/>
              </a:ext>
            </a:extLst>
          </p:cNvPr>
          <p:cNvSpPr/>
          <p:nvPr/>
        </p:nvSpPr>
        <p:spPr>
          <a:xfrm>
            <a:off x="5478729" y="360900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1E704E8-E0BA-46DB-BA0C-139D0BCAA473}"/>
              </a:ext>
            </a:extLst>
          </p:cNvPr>
          <p:cNvPicPr>
            <a:picLocks noChangeAspect="1"/>
          </p:cNvPicPr>
          <p:nvPr/>
        </p:nvPicPr>
        <p:blipFill>
          <a:blip r:embed="rId2"/>
          <a:stretch>
            <a:fillRect/>
          </a:stretch>
        </p:blipFill>
        <p:spPr>
          <a:xfrm>
            <a:off x="5875153" y="3436829"/>
            <a:ext cx="283652" cy="687546"/>
          </a:xfrm>
          <a:prstGeom prst="rect">
            <a:avLst/>
          </a:prstGeom>
        </p:spPr>
      </p:pic>
      <p:pic>
        <p:nvPicPr>
          <p:cNvPr id="72" name="Picture 71">
            <a:extLst>
              <a:ext uri="{FF2B5EF4-FFF2-40B4-BE49-F238E27FC236}">
                <a16:creationId xmlns:a16="http://schemas.microsoft.com/office/drawing/2014/main" id="{A7868A96-1891-43D1-A85D-1784AA0C360C}"/>
              </a:ext>
            </a:extLst>
          </p:cNvPr>
          <p:cNvPicPr>
            <a:picLocks noChangeAspect="1"/>
          </p:cNvPicPr>
          <p:nvPr/>
        </p:nvPicPr>
        <p:blipFill>
          <a:blip r:embed="rId2"/>
          <a:stretch>
            <a:fillRect/>
          </a:stretch>
        </p:blipFill>
        <p:spPr>
          <a:xfrm>
            <a:off x="5380975" y="3843753"/>
            <a:ext cx="283652" cy="687546"/>
          </a:xfrm>
          <a:prstGeom prst="rect">
            <a:avLst/>
          </a:prstGeom>
        </p:spPr>
      </p:pic>
      <p:pic>
        <p:nvPicPr>
          <p:cNvPr id="73" name="Picture 72">
            <a:extLst>
              <a:ext uri="{FF2B5EF4-FFF2-40B4-BE49-F238E27FC236}">
                <a16:creationId xmlns:a16="http://schemas.microsoft.com/office/drawing/2014/main" id="{E67E5CCB-B95A-4DC3-90B7-62BCD64146F8}"/>
              </a:ext>
            </a:extLst>
          </p:cNvPr>
          <p:cNvPicPr>
            <a:picLocks noChangeAspect="1"/>
          </p:cNvPicPr>
          <p:nvPr/>
        </p:nvPicPr>
        <p:blipFill>
          <a:blip r:embed="rId2"/>
          <a:stretch>
            <a:fillRect/>
          </a:stretch>
        </p:blipFill>
        <p:spPr>
          <a:xfrm>
            <a:off x="4827802" y="3359305"/>
            <a:ext cx="283652" cy="687546"/>
          </a:xfrm>
          <a:prstGeom prst="rect">
            <a:avLst/>
          </a:prstGeom>
        </p:spPr>
      </p:pic>
      <p:pic>
        <p:nvPicPr>
          <p:cNvPr id="74" name="Picture 73">
            <a:extLst>
              <a:ext uri="{FF2B5EF4-FFF2-40B4-BE49-F238E27FC236}">
                <a16:creationId xmlns:a16="http://schemas.microsoft.com/office/drawing/2014/main" id="{2F4321E8-2264-4AF9-9EEB-113DC597985C}"/>
              </a:ext>
            </a:extLst>
          </p:cNvPr>
          <p:cNvPicPr>
            <a:picLocks noChangeAspect="1"/>
          </p:cNvPicPr>
          <p:nvPr/>
        </p:nvPicPr>
        <p:blipFill>
          <a:blip r:embed="rId2"/>
          <a:stretch>
            <a:fillRect/>
          </a:stretch>
        </p:blipFill>
        <p:spPr>
          <a:xfrm>
            <a:off x="5359181" y="2931902"/>
            <a:ext cx="283652" cy="687546"/>
          </a:xfrm>
          <a:prstGeom prst="rect">
            <a:avLst/>
          </a:prstGeom>
        </p:spPr>
      </p:pic>
      <p:sp>
        <p:nvSpPr>
          <p:cNvPr id="75" name="TextBox 74">
            <a:extLst>
              <a:ext uri="{FF2B5EF4-FFF2-40B4-BE49-F238E27FC236}">
                <a16:creationId xmlns:a16="http://schemas.microsoft.com/office/drawing/2014/main" id="{72C3A954-FEA7-4D5A-86BB-CDC621546AE6}"/>
              </a:ext>
            </a:extLst>
          </p:cNvPr>
          <p:cNvSpPr txBox="1"/>
          <p:nvPr/>
        </p:nvSpPr>
        <p:spPr>
          <a:xfrm>
            <a:off x="2115406" y="3237206"/>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2.67 m2</a:t>
            </a:r>
          </a:p>
          <a:p>
            <a:r>
              <a:rPr lang="en-US" sz="1400" dirty="0" err="1"/>
              <a:t>LocAreaMAL</a:t>
            </a:r>
            <a:r>
              <a:rPr lang="en-US" sz="1400" dirty="0"/>
              <a:t>=  0.67 m2</a:t>
            </a:r>
          </a:p>
          <a:p>
            <a:r>
              <a:rPr lang="en-GB" sz="1400" dirty="0"/>
              <a:t>N</a:t>
            </a:r>
            <a:r>
              <a:rPr lang="en-US" sz="1400" dirty="0"/>
              <a:t>frond = 4</a:t>
            </a:r>
          </a:p>
          <a:p>
            <a:r>
              <a:rPr lang="en-GB" sz="1400" dirty="0"/>
              <a:t>L</a:t>
            </a:r>
            <a:r>
              <a:rPr lang="en-US" sz="1400" dirty="0" err="1"/>
              <a:t>inDenMAL</a:t>
            </a:r>
            <a:r>
              <a:rPr lang="en-US" sz="1400" dirty="0"/>
              <a:t> = 50*4 = 400 g/m3</a:t>
            </a:r>
          </a:p>
          <a:p>
            <a:r>
              <a:rPr lang="en-GB" sz="1400" dirty="0"/>
              <a:t>M</a:t>
            </a:r>
            <a:r>
              <a:rPr lang="en-US" sz="1400" dirty="0"/>
              <a:t>ALS0 = 0.06*4 = 0.24 m2</a:t>
            </a:r>
          </a:p>
          <a:p>
            <a:r>
              <a:rPr lang="en-US" sz="1400" b="1" dirty="0"/>
              <a:t>Height = 0.2 m</a:t>
            </a:r>
          </a:p>
        </p:txBody>
      </p:sp>
      <p:sp>
        <p:nvSpPr>
          <p:cNvPr id="76" name="TextBox 75">
            <a:extLst>
              <a:ext uri="{FF2B5EF4-FFF2-40B4-BE49-F238E27FC236}">
                <a16:creationId xmlns:a16="http://schemas.microsoft.com/office/drawing/2014/main" id="{F8018F71-8E83-4B47-8154-D70CCD634574}"/>
              </a:ext>
            </a:extLst>
          </p:cNvPr>
          <p:cNvSpPr txBox="1"/>
          <p:nvPr/>
        </p:nvSpPr>
        <p:spPr>
          <a:xfrm>
            <a:off x="6580784" y="3151690"/>
            <a:ext cx="2635401" cy="1600438"/>
          </a:xfrm>
          <a:prstGeom prst="rect">
            <a:avLst/>
          </a:prstGeom>
          <a:noFill/>
        </p:spPr>
        <p:txBody>
          <a:bodyPr wrap="none" rtlCol="0">
            <a:spAutoFit/>
          </a:bodyPr>
          <a:lstStyle/>
          <a:p>
            <a:r>
              <a:rPr lang="en-US" sz="1400" dirty="0"/>
              <a:t>MALS = 40g/m2</a:t>
            </a:r>
          </a:p>
          <a:p>
            <a:r>
              <a:rPr lang="en-US" sz="1400" dirty="0" err="1"/>
              <a:t>TotAreaMAL</a:t>
            </a:r>
            <a:r>
              <a:rPr lang="en-US" sz="1400" dirty="0"/>
              <a:t>=  2.67 m2</a:t>
            </a:r>
          </a:p>
          <a:p>
            <a:r>
              <a:rPr lang="en-US" sz="1400" dirty="0" err="1"/>
              <a:t>LocAreaMAL</a:t>
            </a:r>
            <a:r>
              <a:rPr lang="en-US" sz="1400" dirty="0"/>
              <a:t>=  0.67 m2</a:t>
            </a:r>
          </a:p>
          <a:p>
            <a:r>
              <a:rPr lang="en-GB" sz="1400" dirty="0"/>
              <a:t>N</a:t>
            </a:r>
            <a:r>
              <a:rPr lang="en-US" sz="1400" dirty="0"/>
              <a:t>frond = 1</a:t>
            </a:r>
          </a:p>
          <a:p>
            <a:r>
              <a:rPr lang="en-GB" sz="1400" dirty="0"/>
              <a:t>L</a:t>
            </a:r>
            <a:r>
              <a:rPr lang="en-US" sz="1400" dirty="0" err="1"/>
              <a:t>inDenMAL</a:t>
            </a:r>
            <a:r>
              <a:rPr lang="en-US" sz="1400" dirty="0"/>
              <a:t> = 50*1 = 100 g/m3</a:t>
            </a:r>
          </a:p>
          <a:p>
            <a:r>
              <a:rPr lang="en-GB" sz="1400" dirty="0"/>
              <a:t>M</a:t>
            </a:r>
            <a:r>
              <a:rPr lang="en-US" sz="1400" dirty="0"/>
              <a:t>ALS0 = 0.06*4 = 0.24 m2</a:t>
            </a:r>
          </a:p>
          <a:p>
            <a:r>
              <a:rPr lang="en-US" sz="1400" b="1" dirty="0"/>
              <a:t>Height = 0.8 m</a:t>
            </a:r>
          </a:p>
        </p:txBody>
      </p:sp>
    </p:spTree>
    <p:extLst>
      <p:ext uri="{BB962C8B-B14F-4D97-AF65-F5344CB8AC3E}">
        <p14:creationId xmlns:p14="http://schemas.microsoft.com/office/powerpoint/2010/main" val="82059353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theme/theme1.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ardontwerp">
  <a:themeElements>
    <a:clrScheme name="1_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9777</TotalTime>
  <Words>1035</Words>
  <Application>Microsoft Office PowerPoint</Application>
  <PresentationFormat>On-screen Show (16:9)</PresentationFormat>
  <Paragraphs>150</Paragraphs>
  <Slides>13</Slides>
  <Notes>4</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MS Gothic</vt:lpstr>
      <vt:lpstr>Arial</vt:lpstr>
      <vt:lpstr>Wingdings</vt:lpstr>
      <vt:lpstr>Standaardontwerp</vt:lpstr>
      <vt:lpstr>1_Standaardontwerp</vt:lpstr>
      <vt:lpstr>Current developments in DELWAQ: MacroALGae (MALG)</vt:lpstr>
      <vt:lpstr>Project - IMPAQT</vt:lpstr>
      <vt:lpstr>Outcome of task T3.1 – IMTA modelling for IMS</vt:lpstr>
      <vt:lpstr>Current Status of IMTA model</vt:lpstr>
      <vt:lpstr>Key concepts – state variables</vt:lpstr>
      <vt:lpstr>Key concepts – state variables</vt:lpstr>
      <vt:lpstr>Broch et al. (2012)</vt:lpstr>
      <vt:lpstr>Key concepts – location in water column</vt:lpstr>
      <vt:lpstr>Further examples for 1 given m2</vt:lpstr>
      <vt:lpstr>Key concepts – location in water column</vt:lpstr>
      <vt:lpstr>Key concepts - subroutines</vt:lpstr>
      <vt:lpstr>Progress</vt:lpstr>
      <vt:lpstr>Questions?</vt:lpstr>
    </vt:vector>
  </TitlesOfParts>
  <Company>Deltares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Luca van Duren</dc:creator>
  <cp:lastModifiedBy>Rudy Schueder</cp:lastModifiedBy>
  <cp:revision>313</cp:revision>
  <dcterms:created xsi:type="dcterms:W3CDTF">2010-04-21T08:46:28Z</dcterms:created>
  <dcterms:modified xsi:type="dcterms:W3CDTF">2019-04-05T11:18:04Z</dcterms:modified>
</cp:coreProperties>
</file>